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56" r:id="rId2"/>
    <p:sldId id="257" r:id="rId3"/>
    <p:sldId id="270" r:id="rId4"/>
    <p:sldId id="271" r:id="rId5"/>
    <p:sldId id="272" r:id="rId6"/>
    <p:sldId id="274" r:id="rId7"/>
    <p:sldId id="268" r:id="rId8"/>
    <p:sldId id="269" r:id="rId9"/>
    <p:sldId id="276" r:id="rId10"/>
    <p:sldId id="278" r:id="rId11"/>
    <p:sldId id="267" r:id="rId12"/>
    <p:sldId id="259" r:id="rId13"/>
    <p:sldId id="261" r:id="rId14"/>
    <p:sldId id="262" r:id="rId15"/>
    <p:sldId id="277" r:id="rId16"/>
    <p:sldId id="263" r:id="rId17"/>
    <p:sldId id="264" r:id="rId18"/>
    <p:sldId id="265" r:id="rId19"/>
    <p:sldId id="275" r:id="rId20"/>
    <p:sldId id="266"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254"/>
    <a:srgbClr val="5EEC3C"/>
    <a:srgbClr val="FFA3FF"/>
    <a:srgbClr val="FA6AF3"/>
    <a:srgbClr val="D47A02"/>
    <a:srgbClr val="BF7E37"/>
    <a:srgbClr val="1D3A00"/>
    <a:srgbClr val="E39A39"/>
    <a:srgbClr val="FE9202"/>
    <a:srgbClr val="6C1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176" y="56"/>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percentStacked"/>
        <c:varyColors val="0"/>
        <c:ser>
          <c:idx val="0"/>
          <c:order val="0"/>
          <c:tx>
            <c:strRef>
              <c:f>Sayfa1!$B$1</c:f>
              <c:strCache>
                <c:ptCount val="1"/>
                <c:pt idx="0">
                  <c:v>Seri 1</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Sayfa1!$A$2:$A$8</c:f>
              <c:strCache>
                <c:ptCount val="7"/>
                <c:pt idx="0">
                  <c:v>Fiziksel Yetersizlik</c:v>
                </c:pt>
                <c:pt idx="1">
                  <c:v>Kronik Sağlık Sorunu </c:v>
                </c:pt>
                <c:pt idx="2">
                  <c:v>Görme Yetersizliği</c:v>
                </c:pt>
                <c:pt idx="3">
                  <c:v>İşitme  Yetersizliği</c:v>
                </c:pt>
                <c:pt idx="4">
                  <c:v>Zihin Yetersizliği</c:v>
                </c:pt>
                <c:pt idx="5">
                  <c:v>Asperger Send.</c:v>
                </c:pt>
                <c:pt idx="6">
                  <c:v>Psikolojik Durumlar</c:v>
                </c:pt>
              </c:strCache>
            </c:strRef>
          </c:cat>
          <c:val>
            <c:numRef>
              <c:f>Sayfa1!$B$2:$B$8</c:f>
              <c:numCache>
                <c:formatCode>General</c:formatCode>
                <c:ptCount val="7"/>
                <c:pt idx="0">
                  <c:v>58</c:v>
                </c:pt>
                <c:pt idx="1">
                  <c:v>60</c:v>
                </c:pt>
                <c:pt idx="2">
                  <c:v>21</c:v>
                </c:pt>
                <c:pt idx="3">
                  <c:v>17</c:v>
                </c:pt>
                <c:pt idx="4">
                  <c:v>2</c:v>
                </c:pt>
                <c:pt idx="5">
                  <c:v>3</c:v>
                </c:pt>
                <c:pt idx="6">
                  <c:v>7</c:v>
                </c:pt>
              </c:numCache>
            </c:numRef>
          </c:val>
          <c:extLst>
            <c:ext xmlns:c16="http://schemas.microsoft.com/office/drawing/2014/chart" uri="{C3380CC4-5D6E-409C-BE32-E72D297353CC}">
              <c16:uniqueId val="{00000000-FF1C-46F3-A897-A1132BC910C9}"/>
            </c:ext>
          </c:extLst>
        </c:ser>
        <c:dLbls>
          <c:dLblPos val="ctr"/>
          <c:showLegendKey val="0"/>
          <c:showVal val="1"/>
          <c:showCatName val="0"/>
          <c:showSerName val="0"/>
          <c:showPercent val="0"/>
          <c:showBubbleSize val="0"/>
        </c:dLbls>
        <c:gapWidth val="150"/>
        <c:overlap val="100"/>
        <c:axId val="377447520"/>
        <c:axId val="377452768"/>
      </c:barChart>
      <c:catAx>
        <c:axId val="3774475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377452768"/>
        <c:crosses val="autoZero"/>
        <c:auto val="1"/>
        <c:lblAlgn val="ctr"/>
        <c:lblOffset val="100"/>
        <c:noMultiLvlLbl val="0"/>
      </c:catAx>
      <c:valAx>
        <c:axId val="3774527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7744752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percentStacked"/>
        <c:varyColors val="0"/>
        <c:ser>
          <c:idx val="0"/>
          <c:order val="0"/>
          <c:tx>
            <c:strRef>
              <c:f>Sayfa1!$B$1</c:f>
              <c:strCache>
                <c:ptCount val="1"/>
                <c:pt idx="0">
                  <c:v>Seri 1</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Sayfa1!$A$2:$A$10</c:f>
              <c:strCache>
                <c:ptCount val="9"/>
                <c:pt idx="0">
                  <c:v>Fiziksel Yetersizlik</c:v>
                </c:pt>
                <c:pt idx="1">
                  <c:v>Kronik Sağlık Sorunu </c:v>
                </c:pt>
                <c:pt idx="2">
                  <c:v>Görme Yetersizliği</c:v>
                </c:pt>
                <c:pt idx="3">
                  <c:v>İşitme  Yetersizliği</c:v>
                </c:pt>
                <c:pt idx="4">
                  <c:v>Zihin Yetersizliği</c:v>
                </c:pt>
                <c:pt idx="5">
                  <c:v>Asperger Send.</c:v>
                </c:pt>
                <c:pt idx="6">
                  <c:v>Psikolojik Durumlar</c:v>
                </c:pt>
                <c:pt idx="7">
                  <c:v>Öğrenme Güçlüğü</c:v>
                </c:pt>
                <c:pt idx="8">
                  <c:v>diğer</c:v>
                </c:pt>
              </c:strCache>
            </c:strRef>
          </c:cat>
          <c:val>
            <c:numRef>
              <c:f>Sayfa1!$B$2:$B$10</c:f>
              <c:numCache>
                <c:formatCode>General</c:formatCode>
                <c:ptCount val="9"/>
                <c:pt idx="0">
                  <c:v>51</c:v>
                </c:pt>
                <c:pt idx="1">
                  <c:v>54</c:v>
                </c:pt>
                <c:pt idx="2">
                  <c:v>18</c:v>
                </c:pt>
                <c:pt idx="3">
                  <c:v>15</c:v>
                </c:pt>
                <c:pt idx="4">
                  <c:v>3</c:v>
                </c:pt>
                <c:pt idx="5">
                  <c:v>4</c:v>
                </c:pt>
                <c:pt idx="6">
                  <c:v>3</c:v>
                </c:pt>
                <c:pt idx="7">
                  <c:v>1</c:v>
                </c:pt>
                <c:pt idx="8">
                  <c:v>14</c:v>
                </c:pt>
              </c:numCache>
            </c:numRef>
          </c:val>
          <c:extLst>
            <c:ext xmlns:c16="http://schemas.microsoft.com/office/drawing/2014/chart" uri="{C3380CC4-5D6E-409C-BE32-E72D297353CC}">
              <c16:uniqueId val="{00000000-FF1C-46F3-A897-A1132BC910C9}"/>
            </c:ext>
          </c:extLst>
        </c:ser>
        <c:dLbls>
          <c:dLblPos val="ctr"/>
          <c:showLegendKey val="0"/>
          <c:showVal val="1"/>
          <c:showCatName val="0"/>
          <c:showSerName val="0"/>
          <c:showPercent val="0"/>
          <c:showBubbleSize val="0"/>
        </c:dLbls>
        <c:gapWidth val="150"/>
        <c:overlap val="100"/>
        <c:axId val="377447520"/>
        <c:axId val="377452768"/>
      </c:barChart>
      <c:catAx>
        <c:axId val="3774475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377452768"/>
        <c:crosses val="autoZero"/>
        <c:auto val="1"/>
        <c:lblAlgn val="ctr"/>
        <c:lblOffset val="100"/>
        <c:noMultiLvlLbl val="0"/>
      </c:catAx>
      <c:valAx>
        <c:axId val="3774527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7744752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4F72D-5369-49AC-85BC-7D0AEDF6DEB1}" type="doc">
      <dgm:prSet loTypeId="urn:microsoft.com/office/officeart/2005/8/layout/process4" loCatId="list" qsTypeId="urn:microsoft.com/office/officeart/2005/8/quickstyle/simple1" qsCatId="simple" csTypeId="urn:microsoft.com/office/officeart/2005/8/colors/accent0_1" csCatId="mainScheme"/>
      <dgm:spPr/>
      <dgm:t>
        <a:bodyPr/>
        <a:lstStyle/>
        <a:p>
          <a:endParaRPr lang="tr-TR"/>
        </a:p>
      </dgm:t>
    </dgm:pt>
    <dgm:pt modelId="{3669738A-871E-45DC-838B-5AAAC599FA8D}">
      <dgm:prSet/>
      <dgm:spPr/>
      <dgm:t>
        <a:bodyPr/>
        <a:lstStyle/>
        <a:p>
          <a:pPr rtl="0"/>
          <a:r>
            <a:rPr lang="tr-TR"/>
            <a:t>Birimin engelli öğrenci listelerini danışmanlara iletmesi</a:t>
          </a:r>
        </a:p>
      </dgm:t>
    </dgm:pt>
    <dgm:pt modelId="{51E94B89-268E-44AE-993F-B913572DF952}" type="parTrans" cxnId="{A95A4366-EAE8-4E5B-B950-839CDFF72574}">
      <dgm:prSet/>
      <dgm:spPr/>
      <dgm:t>
        <a:bodyPr/>
        <a:lstStyle/>
        <a:p>
          <a:endParaRPr lang="tr-TR"/>
        </a:p>
      </dgm:t>
    </dgm:pt>
    <dgm:pt modelId="{37DA7D9E-E2EF-4734-AB0E-537A7C14FAF8}" type="sibTrans" cxnId="{A95A4366-EAE8-4E5B-B950-839CDFF72574}">
      <dgm:prSet/>
      <dgm:spPr/>
      <dgm:t>
        <a:bodyPr/>
        <a:lstStyle/>
        <a:p>
          <a:endParaRPr lang="tr-TR"/>
        </a:p>
      </dgm:t>
    </dgm:pt>
    <dgm:pt modelId="{281C102E-0806-4B16-AA2A-33B8CD62596D}">
      <dgm:prSet/>
      <dgm:spPr/>
      <dgm:t>
        <a:bodyPr/>
        <a:lstStyle/>
        <a:p>
          <a:pPr rtl="0"/>
          <a:r>
            <a:rPr lang="tr-TR"/>
            <a:t>Danışmanlığı yapılan öğrenciyle bireysel irtibata geçilmesi ve görüşmelerin tutanak altına alınması</a:t>
          </a:r>
        </a:p>
      </dgm:t>
    </dgm:pt>
    <dgm:pt modelId="{1655955B-07B1-4BFD-909C-E7C1C81A03F5}" type="parTrans" cxnId="{ECFB7D1D-033D-433B-B289-23B3CC2E21FA}">
      <dgm:prSet/>
      <dgm:spPr/>
      <dgm:t>
        <a:bodyPr/>
        <a:lstStyle/>
        <a:p>
          <a:endParaRPr lang="tr-TR"/>
        </a:p>
      </dgm:t>
    </dgm:pt>
    <dgm:pt modelId="{5991243B-E78D-4DD4-BC4E-F96BC7539FB5}" type="sibTrans" cxnId="{ECFB7D1D-033D-433B-B289-23B3CC2E21FA}">
      <dgm:prSet/>
      <dgm:spPr/>
      <dgm:t>
        <a:bodyPr/>
        <a:lstStyle/>
        <a:p>
          <a:endParaRPr lang="tr-TR"/>
        </a:p>
      </dgm:t>
    </dgm:pt>
    <dgm:pt modelId="{E17551E1-2CD4-47A3-8480-1617CB35813E}">
      <dgm:prSet/>
      <dgm:spPr/>
      <dgm:t>
        <a:bodyPr/>
        <a:lstStyle/>
        <a:p>
          <a:pPr rtl="0"/>
          <a:r>
            <a:rPr lang="tr-TR"/>
            <a:t>Öğrencilerin uyarlama taleplerinin alınması ve değerlendirilmesi</a:t>
          </a:r>
        </a:p>
      </dgm:t>
    </dgm:pt>
    <dgm:pt modelId="{EAD0D72D-B5C6-4B61-A732-EE744CE7AEA9}" type="parTrans" cxnId="{D66BCA6D-9E5A-4BCB-B466-B464CA6C4519}">
      <dgm:prSet/>
      <dgm:spPr/>
      <dgm:t>
        <a:bodyPr/>
        <a:lstStyle/>
        <a:p>
          <a:endParaRPr lang="tr-TR"/>
        </a:p>
      </dgm:t>
    </dgm:pt>
    <dgm:pt modelId="{04455E42-DE93-4FBE-967D-864BC1CEEBC5}" type="sibTrans" cxnId="{D66BCA6D-9E5A-4BCB-B466-B464CA6C4519}">
      <dgm:prSet/>
      <dgm:spPr/>
      <dgm:t>
        <a:bodyPr/>
        <a:lstStyle/>
        <a:p>
          <a:endParaRPr lang="tr-TR"/>
        </a:p>
      </dgm:t>
    </dgm:pt>
    <dgm:pt modelId="{8B836416-A4CE-4890-A1FE-60BCB6A750D5}">
      <dgm:prSet/>
      <dgm:spPr/>
      <dgm:t>
        <a:bodyPr/>
        <a:lstStyle/>
        <a:p>
          <a:pPr rtl="0"/>
          <a:r>
            <a:rPr lang="tr-TR"/>
            <a:t>Birimle uyarlama sürecinde işbirliğinde bulunması</a:t>
          </a:r>
        </a:p>
      </dgm:t>
    </dgm:pt>
    <dgm:pt modelId="{BC8D1D6B-8B53-45F8-9018-B1E669D51371}" type="parTrans" cxnId="{C96DC386-4F4D-413E-A540-0BD8BBC43715}">
      <dgm:prSet/>
      <dgm:spPr/>
      <dgm:t>
        <a:bodyPr/>
        <a:lstStyle/>
        <a:p>
          <a:endParaRPr lang="tr-TR"/>
        </a:p>
      </dgm:t>
    </dgm:pt>
    <dgm:pt modelId="{E9E7C3C8-9A1A-4491-A9D3-FBA51F3FA99C}" type="sibTrans" cxnId="{C96DC386-4F4D-413E-A540-0BD8BBC43715}">
      <dgm:prSet/>
      <dgm:spPr/>
      <dgm:t>
        <a:bodyPr/>
        <a:lstStyle/>
        <a:p>
          <a:endParaRPr lang="tr-TR"/>
        </a:p>
      </dgm:t>
    </dgm:pt>
    <dgm:pt modelId="{587D611A-C14A-4935-ACA6-7F6307A23DB8}">
      <dgm:prSet/>
      <dgm:spPr/>
      <dgm:t>
        <a:bodyPr/>
        <a:lstStyle/>
        <a:p>
          <a:pPr rtl="0"/>
          <a:r>
            <a:rPr lang="tr-TR"/>
            <a:t>Resmi yazıyla uyarlama taleplerinin ilgili öğretim elemanlarına iletilmesi</a:t>
          </a:r>
        </a:p>
      </dgm:t>
    </dgm:pt>
    <dgm:pt modelId="{E0793BF5-1EF2-4EBB-B8E6-55B661939DFC}" type="parTrans" cxnId="{D0065473-5FA5-4344-BC46-022386235824}">
      <dgm:prSet/>
      <dgm:spPr/>
      <dgm:t>
        <a:bodyPr/>
        <a:lstStyle/>
        <a:p>
          <a:endParaRPr lang="tr-TR"/>
        </a:p>
      </dgm:t>
    </dgm:pt>
    <dgm:pt modelId="{D0A857DB-F97E-48DF-BEE6-A5B0725499B2}" type="sibTrans" cxnId="{D0065473-5FA5-4344-BC46-022386235824}">
      <dgm:prSet/>
      <dgm:spPr/>
      <dgm:t>
        <a:bodyPr/>
        <a:lstStyle/>
        <a:p>
          <a:endParaRPr lang="tr-TR"/>
        </a:p>
      </dgm:t>
    </dgm:pt>
    <dgm:pt modelId="{A0A790C7-B140-4E2F-9FA7-EC9391537B6B}">
      <dgm:prSet/>
      <dgm:spPr/>
      <dgm:t>
        <a:bodyPr/>
        <a:lstStyle/>
        <a:p>
          <a:pPr rtl="0"/>
          <a:r>
            <a:rPr lang="tr-TR"/>
            <a:t>Sürecin takibi ve uyarlama örneklerinin kaydedilmesi</a:t>
          </a:r>
        </a:p>
      </dgm:t>
    </dgm:pt>
    <dgm:pt modelId="{A65550D1-C387-4830-9A1F-FF4A0CB132AA}" type="parTrans" cxnId="{F667D711-06D5-4829-BB82-BAC2287A4AF9}">
      <dgm:prSet/>
      <dgm:spPr/>
      <dgm:t>
        <a:bodyPr/>
        <a:lstStyle/>
        <a:p>
          <a:endParaRPr lang="tr-TR"/>
        </a:p>
      </dgm:t>
    </dgm:pt>
    <dgm:pt modelId="{309BE749-6181-455F-84A3-5822B7F70274}" type="sibTrans" cxnId="{F667D711-06D5-4829-BB82-BAC2287A4AF9}">
      <dgm:prSet/>
      <dgm:spPr/>
      <dgm:t>
        <a:bodyPr/>
        <a:lstStyle/>
        <a:p>
          <a:endParaRPr lang="tr-TR"/>
        </a:p>
      </dgm:t>
    </dgm:pt>
    <dgm:pt modelId="{90CD6503-8787-4F1F-94C1-78CE1EDAE98B}" type="pres">
      <dgm:prSet presAssocID="{A4C4F72D-5369-49AC-85BC-7D0AEDF6DEB1}" presName="Name0" presStyleCnt="0">
        <dgm:presLayoutVars>
          <dgm:dir/>
          <dgm:animLvl val="lvl"/>
          <dgm:resizeHandles val="exact"/>
        </dgm:presLayoutVars>
      </dgm:prSet>
      <dgm:spPr/>
    </dgm:pt>
    <dgm:pt modelId="{A54CB1A0-B2BC-4AF0-BFE4-EA05C6E69215}" type="pres">
      <dgm:prSet presAssocID="{A0A790C7-B140-4E2F-9FA7-EC9391537B6B}" presName="boxAndChildren" presStyleCnt="0"/>
      <dgm:spPr/>
    </dgm:pt>
    <dgm:pt modelId="{80631849-12CD-4675-9870-B20404E693FE}" type="pres">
      <dgm:prSet presAssocID="{A0A790C7-B140-4E2F-9FA7-EC9391537B6B}" presName="parentTextBox" presStyleLbl="node1" presStyleIdx="0" presStyleCnt="6"/>
      <dgm:spPr/>
    </dgm:pt>
    <dgm:pt modelId="{6BF6334B-1537-4FE0-BD07-81813F3D474E}" type="pres">
      <dgm:prSet presAssocID="{D0A857DB-F97E-48DF-BEE6-A5B0725499B2}" presName="sp" presStyleCnt="0"/>
      <dgm:spPr/>
    </dgm:pt>
    <dgm:pt modelId="{3751AC89-F6BD-41DE-A815-B73F9AB18A7F}" type="pres">
      <dgm:prSet presAssocID="{587D611A-C14A-4935-ACA6-7F6307A23DB8}" presName="arrowAndChildren" presStyleCnt="0"/>
      <dgm:spPr/>
    </dgm:pt>
    <dgm:pt modelId="{E40DC925-713A-4E9B-84A1-308DADA04030}" type="pres">
      <dgm:prSet presAssocID="{587D611A-C14A-4935-ACA6-7F6307A23DB8}" presName="parentTextArrow" presStyleLbl="node1" presStyleIdx="1" presStyleCnt="6"/>
      <dgm:spPr/>
    </dgm:pt>
    <dgm:pt modelId="{CB0345F3-8AB8-44BA-A43B-AE624AF19438}" type="pres">
      <dgm:prSet presAssocID="{E9E7C3C8-9A1A-4491-A9D3-FBA51F3FA99C}" presName="sp" presStyleCnt="0"/>
      <dgm:spPr/>
    </dgm:pt>
    <dgm:pt modelId="{D026E72C-2BC3-47B3-A5ED-0EFEE3A86025}" type="pres">
      <dgm:prSet presAssocID="{8B836416-A4CE-4890-A1FE-60BCB6A750D5}" presName="arrowAndChildren" presStyleCnt="0"/>
      <dgm:spPr/>
    </dgm:pt>
    <dgm:pt modelId="{4A829894-F35E-4793-8CF7-7280BCF73B66}" type="pres">
      <dgm:prSet presAssocID="{8B836416-A4CE-4890-A1FE-60BCB6A750D5}" presName="parentTextArrow" presStyleLbl="node1" presStyleIdx="2" presStyleCnt="6"/>
      <dgm:spPr/>
    </dgm:pt>
    <dgm:pt modelId="{D15536EF-4257-403C-B5FD-3C64D4AC9F31}" type="pres">
      <dgm:prSet presAssocID="{04455E42-DE93-4FBE-967D-864BC1CEEBC5}" presName="sp" presStyleCnt="0"/>
      <dgm:spPr/>
    </dgm:pt>
    <dgm:pt modelId="{980EE3D6-9E7D-4161-8CD1-48C5B0046AFC}" type="pres">
      <dgm:prSet presAssocID="{E17551E1-2CD4-47A3-8480-1617CB35813E}" presName="arrowAndChildren" presStyleCnt="0"/>
      <dgm:spPr/>
    </dgm:pt>
    <dgm:pt modelId="{8DE62757-048F-4D22-B021-C74791CAB5C6}" type="pres">
      <dgm:prSet presAssocID="{E17551E1-2CD4-47A3-8480-1617CB35813E}" presName="parentTextArrow" presStyleLbl="node1" presStyleIdx="3" presStyleCnt="6"/>
      <dgm:spPr/>
    </dgm:pt>
    <dgm:pt modelId="{75858F08-3BB2-47BA-A74E-53977041D224}" type="pres">
      <dgm:prSet presAssocID="{5991243B-E78D-4DD4-BC4E-F96BC7539FB5}" presName="sp" presStyleCnt="0"/>
      <dgm:spPr/>
    </dgm:pt>
    <dgm:pt modelId="{1559B5B9-11C7-4A6E-9814-C5AE5B23B204}" type="pres">
      <dgm:prSet presAssocID="{281C102E-0806-4B16-AA2A-33B8CD62596D}" presName="arrowAndChildren" presStyleCnt="0"/>
      <dgm:spPr/>
    </dgm:pt>
    <dgm:pt modelId="{B863BEBE-9976-41F6-B29A-A3FB91DD5AB1}" type="pres">
      <dgm:prSet presAssocID="{281C102E-0806-4B16-AA2A-33B8CD62596D}" presName="parentTextArrow" presStyleLbl="node1" presStyleIdx="4" presStyleCnt="6"/>
      <dgm:spPr/>
    </dgm:pt>
    <dgm:pt modelId="{1C64C788-A48C-49A8-9CCD-D4884706E9B9}" type="pres">
      <dgm:prSet presAssocID="{37DA7D9E-E2EF-4734-AB0E-537A7C14FAF8}" presName="sp" presStyleCnt="0"/>
      <dgm:spPr/>
    </dgm:pt>
    <dgm:pt modelId="{BB6E226D-E3F5-449B-BAF8-045763014C9D}" type="pres">
      <dgm:prSet presAssocID="{3669738A-871E-45DC-838B-5AAAC599FA8D}" presName="arrowAndChildren" presStyleCnt="0"/>
      <dgm:spPr/>
    </dgm:pt>
    <dgm:pt modelId="{2BD4291F-495F-4483-A007-1F6676C4A56B}" type="pres">
      <dgm:prSet presAssocID="{3669738A-871E-45DC-838B-5AAAC599FA8D}" presName="parentTextArrow" presStyleLbl="node1" presStyleIdx="5" presStyleCnt="6"/>
      <dgm:spPr/>
    </dgm:pt>
  </dgm:ptLst>
  <dgm:cxnLst>
    <dgm:cxn modelId="{F667D711-06D5-4829-BB82-BAC2287A4AF9}" srcId="{A4C4F72D-5369-49AC-85BC-7D0AEDF6DEB1}" destId="{A0A790C7-B140-4E2F-9FA7-EC9391537B6B}" srcOrd="5" destOrd="0" parTransId="{A65550D1-C387-4830-9A1F-FF4A0CB132AA}" sibTransId="{309BE749-6181-455F-84A3-5822B7F70274}"/>
    <dgm:cxn modelId="{ECFB7D1D-033D-433B-B289-23B3CC2E21FA}" srcId="{A4C4F72D-5369-49AC-85BC-7D0AEDF6DEB1}" destId="{281C102E-0806-4B16-AA2A-33B8CD62596D}" srcOrd="1" destOrd="0" parTransId="{1655955B-07B1-4BFD-909C-E7C1C81A03F5}" sibTransId="{5991243B-E78D-4DD4-BC4E-F96BC7539FB5}"/>
    <dgm:cxn modelId="{2417ED33-C801-4AA8-BBA6-FF36CFD62319}" type="presOf" srcId="{A4C4F72D-5369-49AC-85BC-7D0AEDF6DEB1}" destId="{90CD6503-8787-4F1F-94C1-78CE1EDAE98B}" srcOrd="0" destOrd="0" presId="urn:microsoft.com/office/officeart/2005/8/layout/process4"/>
    <dgm:cxn modelId="{D894675C-2932-4C33-AC27-063B07236858}" type="presOf" srcId="{8B836416-A4CE-4890-A1FE-60BCB6A750D5}" destId="{4A829894-F35E-4793-8CF7-7280BCF73B66}" srcOrd="0" destOrd="0" presId="urn:microsoft.com/office/officeart/2005/8/layout/process4"/>
    <dgm:cxn modelId="{A95A4366-EAE8-4E5B-B950-839CDFF72574}" srcId="{A4C4F72D-5369-49AC-85BC-7D0AEDF6DEB1}" destId="{3669738A-871E-45DC-838B-5AAAC599FA8D}" srcOrd="0" destOrd="0" parTransId="{51E94B89-268E-44AE-993F-B913572DF952}" sibTransId="{37DA7D9E-E2EF-4734-AB0E-537A7C14FAF8}"/>
    <dgm:cxn modelId="{6869C849-A05E-4E7A-8ED6-D69F2A579982}" type="presOf" srcId="{A0A790C7-B140-4E2F-9FA7-EC9391537B6B}" destId="{80631849-12CD-4675-9870-B20404E693FE}" srcOrd="0" destOrd="0" presId="urn:microsoft.com/office/officeart/2005/8/layout/process4"/>
    <dgm:cxn modelId="{D66BCA6D-9E5A-4BCB-B466-B464CA6C4519}" srcId="{A4C4F72D-5369-49AC-85BC-7D0AEDF6DEB1}" destId="{E17551E1-2CD4-47A3-8480-1617CB35813E}" srcOrd="2" destOrd="0" parTransId="{EAD0D72D-B5C6-4B61-A732-EE744CE7AEA9}" sibTransId="{04455E42-DE93-4FBE-967D-864BC1CEEBC5}"/>
    <dgm:cxn modelId="{D0065473-5FA5-4344-BC46-022386235824}" srcId="{A4C4F72D-5369-49AC-85BC-7D0AEDF6DEB1}" destId="{587D611A-C14A-4935-ACA6-7F6307A23DB8}" srcOrd="4" destOrd="0" parTransId="{E0793BF5-1EF2-4EBB-B8E6-55B661939DFC}" sibTransId="{D0A857DB-F97E-48DF-BEE6-A5B0725499B2}"/>
    <dgm:cxn modelId="{3EACB77E-F0DD-4A9A-A7C3-6A0E9A92CBD5}" type="presOf" srcId="{3669738A-871E-45DC-838B-5AAAC599FA8D}" destId="{2BD4291F-495F-4483-A007-1F6676C4A56B}" srcOrd="0" destOrd="0" presId="urn:microsoft.com/office/officeart/2005/8/layout/process4"/>
    <dgm:cxn modelId="{C96DC386-4F4D-413E-A540-0BD8BBC43715}" srcId="{A4C4F72D-5369-49AC-85BC-7D0AEDF6DEB1}" destId="{8B836416-A4CE-4890-A1FE-60BCB6A750D5}" srcOrd="3" destOrd="0" parTransId="{BC8D1D6B-8B53-45F8-9018-B1E669D51371}" sibTransId="{E9E7C3C8-9A1A-4491-A9D3-FBA51F3FA99C}"/>
    <dgm:cxn modelId="{08B53E8E-9DB8-4103-9A09-F0E8BEF3B8E4}" type="presOf" srcId="{E17551E1-2CD4-47A3-8480-1617CB35813E}" destId="{8DE62757-048F-4D22-B021-C74791CAB5C6}" srcOrd="0" destOrd="0" presId="urn:microsoft.com/office/officeart/2005/8/layout/process4"/>
    <dgm:cxn modelId="{33CA13DF-6747-42A6-9FA6-5D62BFBA7F26}" type="presOf" srcId="{281C102E-0806-4B16-AA2A-33B8CD62596D}" destId="{B863BEBE-9976-41F6-B29A-A3FB91DD5AB1}" srcOrd="0" destOrd="0" presId="urn:microsoft.com/office/officeart/2005/8/layout/process4"/>
    <dgm:cxn modelId="{BBA17BF6-260C-43EE-86D3-B3269EF3B4BC}" type="presOf" srcId="{587D611A-C14A-4935-ACA6-7F6307A23DB8}" destId="{E40DC925-713A-4E9B-84A1-308DADA04030}" srcOrd="0" destOrd="0" presId="urn:microsoft.com/office/officeart/2005/8/layout/process4"/>
    <dgm:cxn modelId="{412E14A6-7F46-4630-A23B-349B0D392A92}" type="presParOf" srcId="{90CD6503-8787-4F1F-94C1-78CE1EDAE98B}" destId="{A54CB1A0-B2BC-4AF0-BFE4-EA05C6E69215}" srcOrd="0" destOrd="0" presId="urn:microsoft.com/office/officeart/2005/8/layout/process4"/>
    <dgm:cxn modelId="{29989F1F-EDA7-49B8-91F7-BCD7C4286D08}" type="presParOf" srcId="{A54CB1A0-B2BC-4AF0-BFE4-EA05C6E69215}" destId="{80631849-12CD-4675-9870-B20404E693FE}" srcOrd="0" destOrd="0" presId="urn:microsoft.com/office/officeart/2005/8/layout/process4"/>
    <dgm:cxn modelId="{EC0B7E5D-BC7A-4455-8568-3C84C861E8F3}" type="presParOf" srcId="{90CD6503-8787-4F1F-94C1-78CE1EDAE98B}" destId="{6BF6334B-1537-4FE0-BD07-81813F3D474E}" srcOrd="1" destOrd="0" presId="urn:microsoft.com/office/officeart/2005/8/layout/process4"/>
    <dgm:cxn modelId="{F95B5A84-A0C2-4524-981D-3265A466ECDC}" type="presParOf" srcId="{90CD6503-8787-4F1F-94C1-78CE1EDAE98B}" destId="{3751AC89-F6BD-41DE-A815-B73F9AB18A7F}" srcOrd="2" destOrd="0" presId="urn:microsoft.com/office/officeart/2005/8/layout/process4"/>
    <dgm:cxn modelId="{2C6E8FFB-02B0-4020-8BEA-79EA517AD554}" type="presParOf" srcId="{3751AC89-F6BD-41DE-A815-B73F9AB18A7F}" destId="{E40DC925-713A-4E9B-84A1-308DADA04030}" srcOrd="0" destOrd="0" presId="urn:microsoft.com/office/officeart/2005/8/layout/process4"/>
    <dgm:cxn modelId="{16792056-55BC-4AA2-8056-0E3FF7B6BCA4}" type="presParOf" srcId="{90CD6503-8787-4F1F-94C1-78CE1EDAE98B}" destId="{CB0345F3-8AB8-44BA-A43B-AE624AF19438}" srcOrd="3" destOrd="0" presId="urn:microsoft.com/office/officeart/2005/8/layout/process4"/>
    <dgm:cxn modelId="{9DA035B7-1DBB-40E9-91DC-940719890705}" type="presParOf" srcId="{90CD6503-8787-4F1F-94C1-78CE1EDAE98B}" destId="{D026E72C-2BC3-47B3-A5ED-0EFEE3A86025}" srcOrd="4" destOrd="0" presId="urn:microsoft.com/office/officeart/2005/8/layout/process4"/>
    <dgm:cxn modelId="{0BB0BFE1-44AF-400D-AA4C-6B14506D9ACA}" type="presParOf" srcId="{D026E72C-2BC3-47B3-A5ED-0EFEE3A86025}" destId="{4A829894-F35E-4793-8CF7-7280BCF73B66}" srcOrd="0" destOrd="0" presId="urn:microsoft.com/office/officeart/2005/8/layout/process4"/>
    <dgm:cxn modelId="{C7E10BA6-6EE2-4F16-81BE-2C3D5F935421}" type="presParOf" srcId="{90CD6503-8787-4F1F-94C1-78CE1EDAE98B}" destId="{D15536EF-4257-403C-B5FD-3C64D4AC9F31}" srcOrd="5" destOrd="0" presId="urn:microsoft.com/office/officeart/2005/8/layout/process4"/>
    <dgm:cxn modelId="{82B56F26-9F2E-469E-B61E-95EE8056D64C}" type="presParOf" srcId="{90CD6503-8787-4F1F-94C1-78CE1EDAE98B}" destId="{980EE3D6-9E7D-4161-8CD1-48C5B0046AFC}" srcOrd="6" destOrd="0" presId="urn:microsoft.com/office/officeart/2005/8/layout/process4"/>
    <dgm:cxn modelId="{CECF7006-A4A3-43BC-AEC3-09D8FBEFADA4}" type="presParOf" srcId="{980EE3D6-9E7D-4161-8CD1-48C5B0046AFC}" destId="{8DE62757-048F-4D22-B021-C74791CAB5C6}" srcOrd="0" destOrd="0" presId="urn:microsoft.com/office/officeart/2005/8/layout/process4"/>
    <dgm:cxn modelId="{6CFC9C7F-50A5-4F72-8D90-8D9215BD442B}" type="presParOf" srcId="{90CD6503-8787-4F1F-94C1-78CE1EDAE98B}" destId="{75858F08-3BB2-47BA-A74E-53977041D224}" srcOrd="7" destOrd="0" presId="urn:microsoft.com/office/officeart/2005/8/layout/process4"/>
    <dgm:cxn modelId="{BECE75DA-FDA2-4E68-B547-6A66F56E3C76}" type="presParOf" srcId="{90CD6503-8787-4F1F-94C1-78CE1EDAE98B}" destId="{1559B5B9-11C7-4A6E-9814-C5AE5B23B204}" srcOrd="8" destOrd="0" presId="urn:microsoft.com/office/officeart/2005/8/layout/process4"/>
    <dgm:cxn modelId="{7B62C5E5-A87D-485F-83C1-714CB1529989}" type="presParOf" srcId="{1559B5B9-11C7-4A6E-9814-C5AE5B23B204}" destId="{B863BEBE-9976-41F6-B29A-A3FB91DD5AB1}" srcOrd="0" destOrd="0" presId="urn:microsoft.com/office/officeart/2005/8/layout/process4"/>
    <dgm:cxn modelId="{445A390A-ACFD-4E9A-A5B7-ABED7D82FE15}" type="presParOf" srcId="{90CD6503-8787-4F1F-94C1-78CE1EDAE98B}" destId="{1C64C788-A48C-49A8-9CCD-D4884706E9B9}" srcOrd="9" destOrd="0" presId="urn:microsoft.com/office/officeart/2005/8/layout/process4"/>
    <dgm:cxn modelId="{E618E095-6899-4E6B-980C-218CC516E7B3}" type="presParOf" srcId="{90CD6503-8787-4F1F-94C1-78CE1EDAE98B}" destId="{BB6E226D-E3F5-449B-BAF8-045763014C9D}" srcOrd="10" destOrd="0" presId="urn:microsoft.com/office/officeart/2005/8/layout/process4"/>
    <dgm:cxn modelId="{6FF19694-EA31-45A1-82DE-0ED2B5F7196A}" type="presParOf" srcId="{BB6E226D-E3F5-449B-BAF8-045763014C9D}" destId="{2BD4291F-495F-4483-A007-1F6676C4A56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120723-FD02-4FA2-BE20-0BAC05E7423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F55321B4-63D2-4996-A9ED-78A73A45BAAC}">
      <dgm:prSet phldrT="[Metin]"/>
      <dgm:spPr/>
      <dgm:t>
        <a:bodyPr/>
        <a:lstStyle/>
        <a:p>
          <a:r>
            <a:rPr lang="tr-TR" dirty="0"/>
            <a:t>Engelli Öğrenci Birim Başvuru Formu</a:t>
          </a:r>
        </a:p>
        <a:p>
          <a:r>
            <a:rPr lang="tr-TR" dirty="0"/>
            <a:t>Gönüllü Akran Başvuru Formu</a:t>
          </a:r>
        </a:p>
        <a:p>
          <a:r>
            <a:rPr lang="tr-TR" dirty="0"/>
            <a:t>Eğitimde Uyarlama Formu</a:t>
          </a:r>
        </a:p>
      </dgm:t>
    </dgm:pt>
    <dgm:pt modelId="{E5026062-B1FC-43D5-B79E-86BB0BD1023D}" type="parTrans" cxnId="{C1F50726-000D-474D-B94B-34F2718C305B}">
      <dgm:prSet/>
      <dgm:spPr/>
      <dgm:t>
        <a:bodyPr/>
        <a:lstStyle/>
        <a:p>
          <a:endParaRPr lang="tr-TR"/>
        </a:p>
      </dgm:t>
    </dgm:pt>
    <dgm:pt modelId="{326DFF45-255E-4CB9-B63C-5CBA63CBBD74}" type="sibTrans" cxnId="{C1F50726-000D-474D-B94B-34F2718C305B}">
      <dgm:prSet/>
      <dgm:spPr/>
      <dgm:t>
        <a:bodyPr/>
        <a:lstStyle/>
        <a:p>
          <a:endParaRPr lang="tr-TR"/>
        </a:p>
      </dgm:t>
    </dgm:pt>
    <dgm:pt modelId="{275549A6-B65B-42BF-819F-18AC004B1877}">
      <dgm:prSet phldrT="[Metin]" custT="1"/>
      <dgm:spPr/>
      <dgm:t>
        <a:bodyPr/>
        <a:lstStyle/>
        <a:p>
          <a:r>
            <a:rPr lang="tr-TR" sz="2000" dirty="0"/>
            <a:t>anket.mu.edu.tr adresinde ulaşabilir ve/veya öğrencileri yönlendirebilirsiniz.</a:t>
          </a:r>
        </a:p>
      </dgm:t>
    </dgm:pt>
    <dgm:pt modelId="{A15C87EB-AB12-4604-9802-30BFCEEE6595}" type="parTrans" cxnId="{2133A318-55B9-4A81-A307-3601585F71E1}">
      <dgm:prSet/>
      <dgm:spPr/>
      <dgm:t>
        <a:bodyPr/>
        <a:lstStyle/>
        <a:p>
          <a:endParaRPr lang="tr-TR"/>
        </a:p>
      </dgm:t>
    </dgm:pt>
    <dgm:pt modelId="{80A294FA-0AB4-4A0C-B70B-5B65CE0EE730}" type="sibTrans" cxnId="{2133A318-55B9-4A81-A307-3601585F71E1}">
      <dgm:prSet/>
      <dgm:spPr/>
      <dgm:t>
        <a:bodyPr/>
        <a:lstStyle/>
        <a:p>
          <a:endParaRPr lang="tr-TR"/>
        </a:p>
      </dgm:t>
    </dgm:pt>
    <dgm:pt modelId="{E24F3C36-CEEB-42F6-9840-37196143A4B5}">
      <dgm:prSet phldrT="[Metin]"/>
      <dgm:spPr/>
      <dgm:t>
        <a:bodyPr/>
        <a:lstStyle/>
        <a:p>
          <a:r>
            <a:rPr lang="tr-TR" dirty="0"/>
            <a:t>Öğrenci Uyarlama Talep Dilekçesi</a:t>
          </a:r>
        </a:p>
        <a:p>
          <a:r>
            <a:rPr lang="tr-TR" dirty="0"/>
            <a:t>Uyarlama Talep Formu</a:t>
          </a:r>
        </a:p>
        <a:p>
          <a:r>
            <a:rPr lang="tr-TR" dirty="0"/>
            <a:t>Ses/Görüntü Kaydı Taahhütname</a:t>
          </a:r>
        </a:p>
        <a:p>
          <a:r>
            <a:rPr lang="tr-TR" dirty="0"/>
            <a:t>MSKÜ El Rehberi </a:t>
          </a:r>
        </a:p>
        <a:p>
          <a:endParaRPr lang="tr-TR" dirty="0"/>
        </a:p>
      </dgm:t>
    </dgm:pt>
    <dgm:pt modelId="{9C3022F4-9CF2-4537-BDFB-60D009347A29}" type="parTrans" cxnId="{A26D76FD-426C-458B-BCEB-85C628DEB295}">
      <dgm:prSet/>
      <dgm:spPr/>
      <dgm:t>
        <a:bodyPr/>
        <a:lstStyle/>
        <a:p>
          <a:endParaRPr lang="tr-TR"/>
        </a:p>
      </dgm:t>
    </dgm:pt>
    <dgm:pt modelId="{506CBDD1-6ED5-4847-83C9-2CECCB13E072}" type="sibTrans" cxnId="{A26D76FD-426C-458B-BCEB-85C628DEB295}">
      <dgm:prSet/>
      <dgm:spPr/>
      <dgm:t>
        <a:bodyPr/>
        <a:lstStyle/>
        <a:p>
          <a:endParaRPr lang="tr-TR"/>
        </a:p>
      </dgm:t>
    </dgm:pt>
    <dgm:pt modelId="{6C5C198B-7743-47B7-B7C8-DDD0D922019A}">
      <dgm:prSet phldrT="[Metin]" custT="1"/>
      <dgm:spPr/>
      <dgm:t>
        <a:bodyPr/>
        <a:lstStyle/>
        <a:p>
          <a:r>
            <a:rPr lang="tr-TR" sz="2000" dirty="0"/>
            <a:t>engelsiz.mu.edu.tr web sayfasında yer alan belgeler bölümünden ulaşabilirsiniz. </a:t>
          </a:r>
        </a:p>
      </dgm:t>
    </dgm:pt>
    <dgm:pt modelId="{5C66D510-E5B7-40F0-8556-DBCD3235B4FF}" type="parTrans" cxnId="{5B71177A-E405-4BA5-B03B-FEB70100D2AC}">
      <dgm:prSet/>
      <dgm:spPr/>
      <dgm:t>
        <a:bodyPr/>
        <a:lstStyle/>
        <a:p>
          <a:endParaRPr lang="tr-TR"/>
        </a:p>
      </dgm:t>
    </dgm:pt>
    <dgm:pt modelId="{88CB462C-21CA-4DA8-BBE7-0307544272EC}" type="sibTrans" cxnId="{5B71177A-E405-4BA5-B03B-FEB70100D2AC}">
      <dgm:prSet/>
      <dgm:spPr/>
      <dgm:t>
        <a:bodyPr/>
        <a:lstStyle/>
        <a:p>
          <a:endParaRPr lang="tr-TR"/>
        </a:p>
      </dgm:t>
    </dgm:pt>
    <dgm:pt modelId="{FEE5365A-776D-4CD6-9E0E-3E597592178E}" type="pres">
      <dgm:prSet presAssocID="{0C120723-FD02-4FA2-BE20-0BAC05E74239}" presName="Name0" presStyleCnt="0">
        <dgm:presLayoutVars>
          <dgm:dir/>
          <dgm:animLvl val="lvl"/>
          <dgm:resizeHandles/>
        </dgm:presLayoutVars>
      </dgm:prSet>
      <dgm:spPr/>
    </dgm:pt>
    <dgm:pt modelId="{70CE851F-74C5-44EC-8639-C2BDCB54262B}" type="pres">
      <dgm:prSet presAssocID="{F55321B4-63D2-4996-A9ED-78A73A45BAAC}" presName="linNode" presStyleCnt="0"/>
      <dgm:spPr/>
    </dgm:pt>
    <dgm:pt modelId="{6595DA4A-67BB-4150-BA5C-65AF5190B19D}" type="pres">
      <dgm:prSet presAssocID="{F55321B4-63D2-4996-A9ED-78A73A45BAAC}" presName="parentShp" presStyleLbl="node1" presStyleIdx="0" presStyleCnt="2">
        <dgm:presLayoutVars>
          <dgm:bulletEnabled val="1"/>
        </dgm:presLayoutVars>
      </dgm:prSet>
      <dgm:spPr/>
    </dgm:pt>
    <dgm:pt modelId="{CA505C16-1957-4728-8267-70235225B74C}" type="pres">
      <dgm:prSet presAssocID="{F55321B4-63D2-4996-A9ED-78A73A45BAAC}" presName="childShp" presStyleLbl="bgAccFollowNode1" presStyleIdx="0" presStyleCnt="2">
        <dgm:presLayoutVars>
          <dgm:bulletEnabled val="1"/>
        </dgm:presLayoutVars>
      </dgm:prSet>
      <dgm:spPr/>
    </dgm:pt>
    <dgm:pt modelId="{8C38C890-2CFB-44C5-973A-8E213C7689AE}" type="pres">
      <dgm:prSet presAssocID="{326DFF45-255E-4CB9-B63C-5CBA63CBBD74}" presName="spacing" presStyleCnt="0"/>
      <dgm:spPr/>
    </dgm:pt>
    <dgm:pt modelId="{6AC30C33-3CBE-496E-9AB9-1AC1B8577CF3}" type="pres">
      <dgm:prSet presAssocID="{E24F3C36-CEEB-42F6-9840-37196143A4B5}" presName="linNode" presStyleCnt="0"/>
      <dgm:spPr/>
    </dgm:pt>
    <dgm:pt modelId="{A9675589-4AB8-44B6-8CE8-76776DCC71DD}" type="pres">
      <dgm:prSet presAssocID="{E24F3C36-CEEB-42F6-9840-37196143A4B5}" presName="parentShp" presStyleLbl="node1" presStyleIdx="1" presStyleCnt="2">
        <dgm:presLayoutVars>
          <dgm:bulletEnabled val="1"/>
        </dgm:presLayoutVars>
      </dgm:prSet>
      <dgm:spPr/>
    </dgm:pt>
    <dgm:pt modelId="{586B49AF-047E-4DA4-8EFD-8533B0791A8E}" type="pres">
      <dgm:prSet presAssocID="{E24F3C36-CEEB-42F6-9840-37196143A4B5}" presName="childShp" presStyleLbl="bgAccFollowNode1" presStyleIdx="1" presStyleCnt="2">
        <dgm:presLayoutVars>
          <dgm:bulletEnabled val="1"/>
        </dgm:presLayoutVars>
      </dgm:prSet>
      <dgm:spPr/>
    </dgm:pt>
  </dgm:ptLst>
  <dgm:cxnLst>
    <dgm:cxn modelId="{AA6A8F0C-995B-44DC-8F57-DA3A7AC1D8B5}" type="presOf" srcId="{F55321B4-63D2-4996-A9ED-78A73A45BAAC}" destId="{6595DA4A-67BB-4150-BA5C-65AF5190B19D}" srcOrd="0" destOrd="0" presId="urn:microsoft.com/office/officeart/2005/8/layout/vList6"/>
    <dgm:cxn modelId="{2133A318-55B9-4A81-A307-3601585F71E1}" srcId="{F55321B4-63D2-4996-A9ED-78A73A45BAAC}" destId="{275549A6-B65B-42BF-819F-18AC004B1877}" srcOrd="0" destOrd="0" parTransId="{A15C87EB-AB12-4604-9802-30BFCEEE6595}" sibTransId="{80A294FA-0AB4-4A0C-B70B-5B65CE0EE730}"/>
    <dgm:cxn modelId="{C1F50726-000D-474D-B94B-34F2718C305B}" srcId="{0C120723-FD02-4FA2-BE20-0BAC05E74239}" destId="{F55321B4-63D2-4996-A9ED-78A73A45BAAC}" srcOrd="0" destOrd="0" parTransId="{E5026062-B1FC-43D5-B79E-86BB0BD1023D}" sibTransId="{326DFF45-255E-4CB9-B63C-5CBA63CBBD74}"/>
    <dgm:cxn modelId="{D4401F40-5D04-4754-B715-B24898D5740D}" type="presOf" srcId="{0C120723-FD02-4FA2-BE20-0BAC05E74239}" destId="{FEE5365A-776D-4CD6-9E0E-3E597592178E}" srcOrd="0" destOrd="0" presId="urn:microsoft.com/office/officeart/2005/8/layout/vList6"/>
    <dgm:cxn modelId="{D1505C50-8B6E-4FB4-B2B2-8ED4CD42A1B5}" type="presOf" srcId="{E24F3C36-CEEB-42F6-9840-37196143A4B5}" destId="{A9675589-4AB8-44B6-8CE8-76776DCC71DD}" srcOrd="0" destOrd="0" presId="urn:microsoft.com/office/officeart/2005/8/layout/vList6"/>
    <dgm:cxn modelId="{5B71177A-E405-4BA5-B03B-FEB70100D2AC}" srcId="{E24F3C36-CEEB-42F6-9840-37196143A4B5}" destId="{6C5C198B-7743-47B7-B7C8-DDD0D922019A}" srcOrd="0" destOrd="0" parTransId="{5C66D510-E5B7-40F0-8556-DBCD3235B4FF}" sibTransId="{88CB462C-21CA-4DA8-BBE7-0307544272EC}"/>
    <dgm:cxn modelId="{75A8B18F-1B5B-40CD-A575-45A7F1CC11F6}" type="presOf" srcId="{275549A6-B65B-42BF-819F-18AC004B1877}" destId="{CA505C16-1957-4728-8267-70235225B74C}" srcOrd="0" destOrd="0" presId="urn:microsoft.com/office/officeart/2005/8/layout/vList6"/>
    <dgm:cxn modelId="{5FFB1395-39A5-4163-ACBC-EF2298B48F66}" type="presOf" srcId="{6C5C198B-7743-47B7-B7C8-DDD0D922019A}" destId="{586B49AF-047E-4DA4-8EFD-8533B0791A8E}" srcOrd="0" destOrd="0" presId="urn:microsoft.com/office/officeart/2005/8/layout/vList6"/>
    <dgm:cxn modelId="{A26D76FD-426C-458B-BCEB-85C628DEB295}" srcId="{0C120723-FD02-4FA2-BE20-0BAC05E74239}" destId="{E24F3C36-CEEB-42F6-9840-37196143A4B5}" srcOrd="1" destOrd="0" parTransId="{9C3022F4-9CF2-4537-BDFB-60D009347A29}" sibTransId="{506CBDD1-6ED5-4847-83C9-2CECCB13E072}"/>
    <dgm:cxn modelId="{C0A2D846-F8F5-4EAD-AA96-7F2ADD7E3126}" type="presParOf" srcId="{FEE5365A-776D-4CD6-9E0E-3E597592178E}" destId="{70CE851F-74C5-44EC-8639-C2BDCB54262B}" srcOrd="0" destOrd="0" presId="urn:microsoft.com/office/officeart/2005/8/layout/vList6"/>
    <dgm:cxn modelId="{437600D8-4191-488A-8E3F-E1231084CDED}" type="presParOf" srcId="{70CE851F-74C5-44EC-8639-C2BDCB54262B}" destId="{6595DA4A-67BB-4150-BA5C-65AF5190B19D}" srcOrd="0" destOrd="0" presId="urn:microsoft.com/office/officeart/2005/8/layout/vList6"/>
    <dgm:cxn modelId="{15B5B7CA-6472-4C3F-BB7F-75E241651CA4}" type="presParOf" srcId="{70CE851F-74C5-44EC-8639-C2BDCB54262B}" destId="{CA505C16-1957-4728-8267-70235225B74C}" srcOrd="1" destOrd="0" presId="urn:microsoft.com/office/officeart/2005/8/layout/vList6"/>
    <dgm:cxn modelId="{81C1E879-8006-4FC0-B068-3D14B40D1E0C}" type="presParOf" srcId="{FEE5365A-776D-4CD6-9E0E-3E597592178E}" destId="{8C38C890-2CFB-44C5-973A-8E213C7689AE}" srcOrd="1" destOrd="0" presId="urn:microsoft.com/office/officeart/2005/8/layout/vList6"/>
    <dgm:cxn modelId="{F021DAF7-9498-4893-9A7A-64EE5F87E2C3}" type="presParOf" srcId="{FEE5365A-776D-4CD6-9E0E-3E597592178E}" destId="{6AC30C33-3CBE-496E-9AB9-1AC1B8577CF3}" srcOrd="2" destOrd="0" presId="urn:microsoft.com/office/officeart/2005/8/layout/vList6"/>
    <dgm:cxn modelId="{AAD34518-D68B-4AEA-8370-4B0A6EC96702}" type="presParOf" srcId="{6AC30C33-3CBE-496E-9AB9-1AC1B8577CF3}" destId="{A9675589-4AB8-44B6-8CE8-76776DCC71DD}" srcOrd="0" destOrd="0" presId="urn:microsoft.com/office/officeart/2005/8/layout/vList6"/>
    <dgm:cxn modelId="{6F7457C3-74EC-4EDC-8404-8F2CA644F5B7}" type="presParOf" srcId="{6AC30C33-3CBE-496E-9AB9-1AC1B8577CF3}" destId="{586B49AF-047E-4DA4-8EFD-8533B0791A8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31849-12CD-4675-9870-B20404E693FE}">
      <dsp:nvSpPr>
        <dsp:cNvPr id="0" name=""/>
        <dsp:cNvSpPr/>
      </dsp:nvSpPr>
      <dsp:spPr>
        <a:xfrm>
          <a:off x="0" y="3103688"/>
          <a:ext cx="6413500" cy="40735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tr-TR" sz="1200" kern="1200"/>
            <a:t>Sürecin takibi ve uyarlama örneklerinin kaydedilmesi</a:t>
          </a:r>
        </a:p>
      </dsp:txBody>
      <dsp:txXfrm>
        <a:off x="0" y="3103688"/>
        <a:ext cx="6413500" cy="407357"/>
      </dsp:txXfrm>
    </dsp:sp>
    <dsp:sp modelId="{E40DC925-713A-4E9B-84A1-308DADA04030}">
      <dsp:nvSpPr>
        <dsp:cNvPr id="0" name=""/>
        <dsp:cNvSpPr/>
      </dsp:nvSpPr>
      <dsp:spPr>
        <a:xfrm rot="10800000">
          <a:off x="0" y="2483283"/>
          <a:ext cx="6413500" cy="626515"/>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tr-TR" sz="1200" kern="1200"/>
            <a:t>Resmi yazıyla uyarlama taleplerinin ilgili öğretim elemanlarına iletilmesi</a:t>
          </a:r>
        </a:p>
      </dsp:txBody>
      <dsp:txXfrm rot="10800000">
        <a:off x="0" y="2483283"/>
        <a:ext cx="6413500" cy="407091"/>
      </dsp:txXfrm>
    </dsp:sp>
    <dsp:sp modelId="{4A829894-F35E-4793-8CF7-7280BCF73B66}">
      <dsp:nvSpPr>
        <dsp:cNvPr id="0" name=""/>
        <dsp:cNvSpPr/>
      </dsp:nvSpPr>
      <dsp:spPr>
        <a:xfrm rot="10800000">
          <a:off x="0" y="1862877"/>
          <a:ext cx="6413500" cy="626515"/>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tr-TR" sz="1200" kern="1200"/>
            <a:t>Birimle uyarlama sürecinde işbirliğinde bulunması</a:t>
          </a:r>
        </a:p>
      </dsp:txBody>
      <dsp:txXfrm rot="10800000">
        <a:off x="0" y="1862877"/>
        <a:ext cx="6413500" cy="407091"/>
      </dsp:txXfrm>
    </dsp:sp>
    <dsp:sp modelId="{8DE62757-048F-4D22-B021-C74791CAB5C6}">
      <dsp:nvSpPr>
        <dsp:cNvPr id="0" name=""/>
        <dsp:cNvSpPr/>
      </dsp:nvSpPr>
      <dsp:spPr>
        <a:xfrm rot="10800000">
          <a:off x="0" y="1242472"/>
          <a:ext cx="6413500" cy="626515"/>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tr-TR" sz="1200" kern="1200"/>
            <a:t>Öğrencilerin uyarlama taleplerinin alınması ve değerlendirilmesi</a:t>
          </a:r>
        </a:p>
      </dsp:txBody>
      <dsp:txXfrm rot="10800000">
        <a:off x="0" y="1242472"/>
        <a:ext cx="6413500" cy="407091"/>
      </dsp:txXfrm>
    </dsp:sp>
    <dsp:sp modelId="{B863BEBE-9976-41F6-B29A-A3FB91DD5AB1}">
      <dsp:nvSpPr>
        <dsp:cNvPr id="0" name=""/>
        <dsp:cNvSpPr/>
      </dsp:nvSpPr>
      <dsp:spPr>
        <a:xfrm rot="10800000">
          <a:off x="0" y="622067"/>
          <a:ext cx="6413500" cy="626515"/>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tr-TR" sz="1200" kern="1200"/>
            <a:t>Danışmanlığı yapılan öğrenciyle bireysel irtibata geçilmesi ve görüşmelerin tutanak altına alınması</a:t>
          </a:r>
        </a:p>
      </dsp:txBody>
      <dsp:txXfrm rot="10800000">
        <a:off x="0" y="622067"/>
        <a:ext cx="6413500" cy="407091"/>
      </dsp:txXfrm>
    </dsp:sp>
    <dsp:sp modelId="{2BD4291F-495F-4483-A007-1F6676C4A56B}">
      <dsp:nvSpPr>
        <dsp:cNvPr id="0" name=""/>
        <dsp:cNvSpPr/>
      </dsp:nvSpPr>
      <dsp:spPr>
        <a:xfrm rot="10800000">
          <a:off x="0" y="1661"/>
          <a:ext cx="6413500" cy="626515"/>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tr-TR" sz="1200" kern="1200"/>
            <a:t>Birimin engelli öğrenci listelerini danışmanlara iletmesi</a:t>
          </a:r>
        </a:p>
      </dsp:txBody>
      <dsp:txXfrm rot="10800000">
        <a:off x="0" y="1661"/>
        <a:ext cx="6413500" cy="407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05C16-1957-4728-8267-70235225B74C}">
      <dsp:nvSpPr>
        <dsp:cNvPr id="0" name=""/>
        <dsp:cNvSpPr/>
      </dsp:nvSpPr>
      <dsp:spPr>
        <a:xfrm>
          <a:off x="2565399" y="447"/>
          <a:ext cx="3848100" cy="174500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kern="1200" dirty="0"/>
            <a:t>anket.mu.edu.tr adresinde ulaşabilir ve/veya öğrencileri yönlendirebilirsiniz.</a:t>
          </a:r>
        </a:p>
      </dsp:txBody>
      <dsp:txXfrm>
        <a:off x="2565399" y="218573"/>
        <a:ext cx="3193722" cy="1308756"/>
      </dsp:txXfrm>
    </dsp:sp>
    <dsp:sp modelId="{6595DA4A-67BB-4150-BA5C-65AF5190B19D}">
      <dsp:nvSpPr>
        <dsp:cNvPr id="0" name=""/>
        <dsp:cNvSpPr/>
      </dsp:nvSpPr>
      <dsp:spPr>
        <a:xfrm>
          <a:off x="0" y="447"/>
          <a:ext cx="2565399" cy="17450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tr-TR" sz="1300" kern="1200" dirty="0"/>
            <a:t>Engelli Öğrenci Birim Başvuru Formu</a:t>
          </a:r>
        </a:p>
        <a:p>
          <a:pPr marL="0" lvl="0" indent="0" algn="ctr" defTabSz="577850">
            <a:lnSpc>
              <a:spcPct val="90000"/>
            </a:lnSpc>
            <a:spcBef>
              <a:spcPct val="0"/>
            </a:spcBef>
            <a:spcAft>
              <a:spcPct val="35000"/>
            </a:spcAft>
            <a:buNone/>
          </a:pPr>
          <a:r>
            <a:rPr lang="tr-TR" sz="1300" kern="1200" dirty="0"/>
            <a:t>Gönüllü Akran Başvuru Formu</a:t>
          </a:r>
        </a:p>
        <a:p>
          <a:pPr marL="0" lvl="0" indent="0" algn="ctr" defTabSz="577850">
            <a:lnSpc>
              <a:spcPct val="90000"/>
            </a:lnSpc>
            <a:spcBef>
              <a:spcPct val="0"/>
            </a:spcBef>
            <a:spcAft>
              <a:spcPct val="35000"/>
            </a:spcAft>
            <a:buNone/>
          </a:pPr>
          <a:r>
            <a:rPr lang="tr-TR" sz="1300" kern="1200" dirty="0"/>
            <a:t>Eğitimde Uyarlama Formu</a:t>
          </a:r>
        </a:p>
      </dsp:txBody>
      <dsp:txXfrm>
        <a:off x="85184" y="85631"/>
        <a:ext cx="2395031" cy="1574640"/>
      </dsp:txXfrm>
    </dsp:sp>
    <dsp:sp modelId="{586B49AF-047E-4DA4-8EFD-8533B0791A8E}">
      <dsp:nvSpPr>
        <dsp:cNvPr id="0" name=""/>
        <dsp:cNvSpPr/>
      </dsp:nvSpPr>
      <dsp:spPr>
        <a:xfrm>
          <a:off x="2565399" y="1919956"/>
          <a:ext cx="3848100" cy="174500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kern="1200" dirty="0"/>
            <a:t>engelsiz.mu.edu.tr web sayfasında yer alan belgeler bölümünden ulaşabilirsiniz. </a:t>
          </a:r>
        </a:p>
      </dsp:txBody>
      <dsp:txXfrm>
        <a:off x="2565399" y="2138082"/>
        <a:ext cx="3193722" cy="1308756"/>
      </dsp:txXfrm>
    </dsp:sp>
    <dsp:sp modelId="{A9675589-4AB8-44B6-8CE8-76776DCC71DD}">
      <dsp:nvSpPr>
        <dsp:cNvPr id="0" name=""/>
        <dsp:cNvSpPr/>
      </dsp:nvSpPr>
      <dsp:spPr>
        <a:xfrm>
          <a:off x="0" y="1919956"/>
          <a:ext cx="2565399" cy="17450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tr-TR" sz="1300" kern="1200" dirty="0"/>
            <a:t>Öğrenci Uyarlama Talep Dilekçesi</a:t>
          </a:r>
        </a:p>
        <a:p>
          <a:pPr marL="0" lvl="0" indent="0" algn="ctr" defTabSz="577850">
            <a:lnSpc>
              <a:spcPct val="90000"/>
            </a:lnSpc>
            <a:spcBef>
              <a:spcPct val="0"/>
            </a:spcBef>
            <a:spcAft>
              <a:spcPct val="35000"/>
            </a:spcAft>
            <a:buNone/>
          </a:pPr>
          <a:r>
            <a:rPr lang="tr-TR" sz="1300" kern="1200" dirty="0"/>
            <a:t>Uyarlama Talep Formu</a:t>
          </a:r>
        </a:p>
        <a:p>
          <a:pPr marL="0" lvl="0" indent="0" algn="ctr" defTabSz="577850">
            <a:lnSpc>
              <a:spcPct val="90000"/>
            </a:lnSpc>
            <a:spcBef>
              <a:spcPct val="0"/>
            </a:spcBef>
            <a:spcAft>
              <a:spcPct val="35000"/>
            </a:spcAft>
            <a:buNone/>
          </a:pPr>
          <a:r>
            <a:rPr lang="tr-TR" sz="1300" kern="1200" dirty="0"/>
            <a:t>Ses/Görüntü Kaydı Taahhütname</a:t>
          </a:r>
        </a:p>
        <a:p>
          <a:pPr marL="0" lvl="0" indent="0" algn="ctr" defTabSz="577850">
            <a:lnSpc>
              <a:spcPct val="90000"/>
            </a:lnSpc>
            <a:spcBef>
              <a:spcPct val="0"/>
            </a:spcBef>
            <a:spcAft>
              <a:spcPct val="35000"/>
            </a:spcAft>
            <a:buNone/>
          </a:pPr>
          <a:r>
            <a:rPr lang="tr-TR" sz="1300" kern="1200" dirty="0"/>
            <a:t>MSKÜ El Rehberi </a:t>
          </a:r>
        </a:p>
        <a:p>
          <a:pPr marL="0" lvl="0" indent="0" algn="ctr" defTabSz="577850">
            <a:lnSpc>
              <a:spcPct val="90000"/>
            </a:lnSpc>
            <a:spcBef>
              <a:spcPct val="0"/>
            </a:spcBef>
            <a:spcAft>
              <a:spcPct val="35000"/>
            </a:spcAft>
            <a:buNone/>
          </a:pPr>
          <a:endParaRPr lang="tr-TR" sz="1300" kern="1200" dirty="0"/>
        </a:p>
      </dsp:txBody>
      <dsp:txXfrm>
        <a:off x="85184" y="2005140"/>
        <a:ext cx="2395031" cy="15746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739290"/>
            <a:ext cx="6719020" cy="1679755"/>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01670" y="2419045"/>
            <a:ext cx="7940661" cy="916230"/>
          </a:xfrm>
        </p:spPr>
        <p:txBody>
          <a:bodyPr>
            <a:normAutofit/>
          </a:bodyPr>
          <a:lstStyle>
            <a:lvl1pPr marL="0" indent="0" algn="l">
              <a:buNone/>
              <a:defRPr sz="2800" b="0" i="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0164" y="2769394"/>
            <a:ext cx="1463675" cy="39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7940659" cy="916230"/>
          </a:xfrm>
        </p:spPr>
        <p:txBody>
          <a:bodyPr>
            <a:normAutofit/>
          </a:bodyPr>
          <a:lstStyle>
            <a:lvl1pPr algn="l">
              <a:defRPr sz="3600" baseline="0">
                <a:solidFill>
                  <a:schemeClr val="bg2">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0" y="1197405"/>
            <a:ext cx="7940660" cy="3512215"/>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6413610" cy="916229"/>
          </a:xfrm>
          <a:noFill/>
        </p:spPr>
        <p:txBody>
          <a:bodyPr>
            <a:normAutofit/>
          </a:bodyPr>
          <a:lstStyle>
            <a:lvl1pPr algn="l">
              <a:defRPr sz="3600">
                <a:solidFill>
                  <a:schemeClr val="bg2">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350111"/>
            <a:ext cx="6413610" cy="3359510"/>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916230"/>
          </a:xfrm>
        </p:spPr>
        <p:txBody>
          <a:bodyPr>
            <a:normAutofit/>
          </a:bodyPr>
          <a:lstStyle>
            <a:lvl1pPr algn="l">
              <a:defRPr sz="3600" baseline="0">
                <a:solidFill>
                  <a:schemeClr val="bg2">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7" y="1502815"/>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7" y="1975211"/>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02815"/>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75211"/>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11/12/2024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260" y="751216"/>
            <a:ext cx="6566315" cy="1679755"/>
          </a:xfrm>
        </p:spPr>
        <p:txBody>
          <a:bodyPr>
            <a:normAutofit/>
          </a:bodyPr>
          <a:lstStyle/>
          <a:p>
            <a:r>
              <a:rPr lang="tr-TR" dirty="0"/>
              <a:t>Muğla Sıtkı Koçman Üniversitesi</a:t>
            </a:r>
            <a:br>
              <a:rPr lang="tr-TR" dirty="0"/>
            </a:br>
            <a:r>
              <a:rPr lang="tr-TR" dirty="0"/>
              <a:t>Engelsiz Kampüs Birimi</a:t>
            </a:r>
            <a:endParaRPr lang="en-US" dirty="0"/>
          </a:p>
        </p:txBody>
      </p:sp>
      <p:sp>
        <p:nvSpPr>
          <p:cNvPr id="4" name="Alt Başlık 3"/>
          <p:cNvSpPr>
            <a:spLocks noGrp="1"/>
          </p:cNvSpPr>
          <p:nvPr>
            <p:ph type="subTitle" idx="1"/>
          </p:nvPr>
        </p:nvSpPr>
        <p:spPr>
          <a:xfrm>
            <a:off x="601670" y="2724455"/>
            <a:ext cx="7940661" cy="610820"/>
          </a:xfrm>
        </p:spPr>
        <p:txBody>
          <a:bodyPr/>
          <a:lstStyle/>
          <a:p>
            <a:r>
              <a:rPr lang="tr-TR" dirty="0"/>
              <a:t>Danışmanlara Yönelik </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9F40F-CE94-60F5-E886-9AC9D9B2CA1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E26FE61-7D61-2B48-C2E2-2AAC9883BA35}"/>
              </a:ext>
            </a:extLst>
          </p:cNvPr>
          <p:cNvSpPr>
            <a:spLocks noGrp="1"/>
          </p:cNvSpPr>
          <p:nvPr>
            <p:ph type="title"/>
          </p:nvPr>
        </p:nvSpPr>
        <p:spPr>
          <a:xfrm>
            <a:off x="457200" y="418339"/>
            <a:ext cx="8229600" cy="660954"/>
          </a:xfrm>
        </p:spPr>
        <p:txBody>
          <a:bodyPr/>
          <a:lstStyle/>
          <a:p>
            <a:r>
              <a:rPr lang="tr-TR" dirty="0"/>
              <a:t>Öğrenci Sayıları (2024-2025)</a:t>
            </a:r>
          </a:p>
        </p:txBody>
      </p:sp>
      <p:graphicFrame>
        <p:nvGraphicFramePr>
          <p:cNvPr id="6" name="İçerik Yer Tutucusu 5">
            <a:extLst>
              <a:ext uri="{FF2B5EF4-FFF2-40B4-BE49-F238E27FC236}">
                <a16:creationId xmlns:a16="http://schemas.microsoft.com/office/drawing/2014/main" id="{ECCEC421-C446-5A52-FF2A-40AF3E85CB58}"/>
              </a:ext>
            </a:extLst>
          </p:cNvPr>
          <p:cNvGraphicFramePr>
            <a:graphicFrameLocks noGrp="1"/>
          </p:cNvGraphicFramePr>
          <p:nvPr>
            <p:ph idx="1"/>
            <p:extLst>
              <p:ext uri="{D42A27DB-BD31-4B8C-83A1-F6EECF244321}">
                <p14:modId xmlns:p14="http://schemas.microsoft.com/office/powerpoint/2010/main" val="4101799966"/>
              </p:ext>
            </p:extLst>
          </p:nvPr>
        </p:nvGraphicFramePr>
        <p:xfrm>
          <a:off x="457200" y="1349116"/>
          <a:ext cx="8229600" cy="33727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964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2"/>
          </p:nvPr>
        </p:nvSpPr>
        <p:spPr>
          <a:xfrm>
            <a:off x="536876" y="1975211"/>
            <a:ext cx="5867584" cy="2276294"/>
          </a:xfrm>
        </p:spPr>
        <p:txBody>
          <a:bodyPr>
            <a:normAutofit/>
          </a:bodyPr>
          <a:lstStyle/>
          <a:p>
            <a:pPr marL="0" indent="0">
              <a:buNone/>
            </a:pPr>
            <a:r>
              <a:rPr lang="en-US" sz="3200" dirty="0" err="1">
                <a:solidFill>
                  <a:srgbClr val="EEECE1">
                    <a:lumMod val="75000"/>
                  </a:srgbClr>
                </a:solidFill>
                <a:effectLst>
                  <a:outerShdw blurRad="50800" dist="38100" dir="2700000" algn="tl" rotWithShape="0">
                    <a:prstClr val="black">
                      <a:alpha val="40000"/>
                    </a:prstClr>
                  </a:outerShdw>
                </a:effectLst>
                <a:ea typeface="+mj-ea"/>
                <a:cs typeface="+mj-cs"/>
              </a:rPr>
              <a:t>Engelsiz</a:t>
            </a:r>
            <a:r>
              <a:rPr lang="en-US" sz="3200" dirty="0">
                <a:solidFill>
                  <a:srgbClr val="EEECE1">
                    <a:lumMod val="75000"/>
                  </a:srgbClr>
                </a:solidFill>
                <a:effectLst>
                  <a:outerShdw blurRad="50800" dist="38100" dir="2700000" algn="tl" rotWithShape="0">
                    <a:prstClr val="black">
                      <a:alpha val="40000"/>
                    </a:prstClr>
                  </a:outerShdw>
                </a:effectLst>
                <a:ea typeface="+mj-ea"/>
                <a:cs typeface="+mj-cs"/>
              </a:rPr>
              <a:t> </a:t>
            </a:r>
            <a:r>
              <a:rPr lang="en-US" sz="3200" dirty="0" err="1">
                <a:solidFill>
                  <a:srgbClr val="EEECE1">
                    <a:lumMod val="75000"/>
                  </a:srgbClr>
                </a:solidFill>
                <a:effectLst>
                  <a:outerShdw blurRad="50800" dist="38100" dir="2700000" algn="tl" rotWithShape="0">
                    <a:prstClr val="black">
                      <a:alpha val="40000"/>
                    </a:prstClr>
                  </a:outerShdw>
                </a:effectLst>
                <a:ea typeface="+mj-ea"/>
                <a:cs typeface="+mj-cs"/>
              </a:rPr>
              <a:t>Kampüs</a:t>
            </a:r>
            <a:r>
              <a:rPr lang="en-US" sz="3200" dirty="0">
                <a:solidFill>
                  <a:srgbClr val="EEECE1">
                    <a:lumMod val="75000"/>
                  </a:srgbClr>
                </a:solidFill>
                <a:effectLst>
                  <a:outerShdw blurRad="50800" dist="38100" dir="2700000" algn="tl" rotWithShape="0">
                    <a:prstClr val="black">
                      <a:alpha val="40000"/>
                    </a:prstClr>
                  </a:outerShdw>
                </a:effectLst>
                <a:ea typeface="+mj-ea"/>
                <a:cs typeface="+mj-cs"/>
              </a:rPr>
              <a:t> </a:t>
            </a:r>
            <a:r>
              <a:rPr lang="en-US" sz="3200" dirty="0" err="1">
                <a:solidFill>
                  <a:srgbClr val="EEECE1">
                    <a:lumMod val="75000"/>
                  </a:srgbClr>
                </a:solidFill>
                <a:effectLst>
                  <a:outerShdw blurRad="50800" dist="38100" dir="2700000" algn="tl" rotWithShape="0">
                    <a:prstClr val="black">
                      <a:alpha val="40000"/>
                    </a:prstClr>
                  </a:outerShdw>
                </a:effectLst>
                <a:ea typeface="+mj-ea"/>
                <a:cs typeface="+mj-cs"/>
              </a:rPr>
              <a:t>Birimi’nde</a:t>
            </a:r>
            <a:r>
              <a:rPr lang="en-US" sz="3200" dirty="0">
                <a:solidFill>
                  <a:srgbClr val="EEECE1">
                    <a:lumMod val="75000"/>
                  </a:srgbClr>
                </a:solidFill>
                <a:effectLst>
                  <a:outerShdw blurRad="50800" dist="38100" dir="2700000" algn="tl" rotWithShape="0">
                    <a:prstClr val="black">
                      <a:alpha val="40000"/>
                    </a:prstClr>
                  </a:outerShdw>
                </a:effectLst>
                <a:ea typeface="+mj-ea"/>
                <a:cs typeface="+mj-cs"/>
              </a:rPr>
              <a:t> </a:t>
            </a:r>
            <a:r>
              <a:rPr lang="en-US" sz="3200" dirty="0" err="1">
                <a:solidFill>
                  <a:srgbClr val="EEECE1">
                    <a:lumMod val="75000"/>
                  </a:srgbClr>
                </a:solidFill>
                <a:effectLst>
                  <a:outerShdw blurRad="50800" dist="38100" dir="2700000" algn="tl" rotWithShape="0">
                    <a:prstClr val="black">
                      <a:alpha val="40000"/>
                    </a:prstClr>
                  </a:outerShdw>
                </a:effectLst>
                <a:ea typeface="+mj-ea"/>
                <a:cs typeface="+mj-cs"/>
              </a:rPr>
              <a:t>öğrencilere</a:t>
            </a:r>
            <a:r>
              <a:rPr lang="en-US" sz="3200" dirty="0">
                <a:solidFill>
                  <a:srgbClr val="EEECE1">
                    <a:lumMod val="75000"/>
                  </a:srgbClr>
                </a:solidFill>
                <a:effectLst>
                  <a:outerShdw blurRad="50800" dist="38100" dir="2700000" algn="tl" rotWithShape="0">
                    <a:prstClr val="black">
                      <a:alpha val="40000"/>
                    </a:prstClr>
                  </a:outerShdw>
                </a:effectLst>
                <a:ea typeface="+mj-ea"/>
                <a:cs typeface="+mj-cs"/>
              </a:rPr>
              <a:t> </a:t>
            </a:r>
            <a:r>
              <a:rPr lang="en-US" sz="3200" dirty="0" err="1">
                <a:solidFill>
                  <a:srgbClr val="EEECE1">
                    <a:lumMod val="75000"/>
                  </a:srgbClr>
                </a:solidFill>
                <a:effectLst>
                  <a:outerShdw blurRad="50800" dist="38100" dir="2700000" algn="tl" rotWithShape="0">
                    <a:prstClr val="black">
                      <a:alpha val="40000"/>
                    </a:prstClr>
                  </a:outerShdw>
                </a:effectLst>
                <a:ea typeface="+mj-ea"/>
                <a:cs typeface="+mj-cs"/>
              </a:rPr>
              <a:t>sunulan</a:t>
            </a:r>
            <a:r>
              <a:rPr lang="en-US" sz="3200" dirty="0">
                <a:solidFill>
                  <a:srgbClr val="EEECE1">
                    <a:lumMod val="75000"/>
                  </a:srgbClr>
                </a:solidFill>
                <a:effectLst>
                  <a:outerShdw blurRad="50800" dist="38100" dir="2700000" algn="tl" rotWithShape="0">
                    <a:prstClr val="black">
                      <a:alpha val="40000"/>
                    </a:prstClr>
                  </a:outerShdw>
                </a:effectLst>
                <a:ea typeface="+mj-ea"/>
                <a:cs typeface="+mj-cs"/>
              </a:rPr>
              <a:t> </a:t>
            </a:r>
            <a:r>
              <a:rPr lang="en-US" sz="3200" dirty="0" err="1">
                <a:solidFill>
                  <a:srgbClr val="EEECE1">
                    <a:lumMod val="75000"/>
                  </a:srgbClr>
                </a:solidFill>
                <a:effectLst>
                  <a:outerShdw blurRad="50800" dist="38100" dir="2700000" algn="tl" rotWithShape="0">
                    <a:prstClr val="black">
                      <a:alpha val="40000"/>
                    </a:prstClr>
                  </a:outerShdw>
                </a:effectLst>
                <a:ea typeface="+mj-ea"/>
                <a:cs typeface="+mj-cs"/>
              </a:rPr>
              <a:t>hizmetler</a:t>
            </a:r>
            <a:r>
              <a:rPr lang="en-US" sz="3200" dirty="0">
                <a:solidFill>
                  <a:srgbClr val="EEECE1">
                    <a:lumMod val="75000"/>
                  </a:srgbClr>
                </a:solidFill>
                <a:effectLst>
                  <a:outerShdw blurRad="50800" dist="38100" dir="2700000" algn="tl" rotWithShape="0">
                    <a:prstClr val="black">
                      <a:alpha val="40000"/>
                    </a:prstClr>
                  </a:outerShdw>
                </a:effectLst>
                <a:ea typeface="+mj-ea"/>
                <a:cs typeface="+mj-cs"/>
              </a:rPr>
              <a:t> </a:t>
            </a:r>
            <a:r>
              <a:rPr lang="en-US" sz="3200" dirty="0" err="1">
                <a:solidFill>
                  <a:srgbClr val="EEECE1">
                    <a:lumMod val="75000"/>
                  </a:srgbClr>
                </a:solidFill>
                <a:effectLst>
                  <a:outerShdw blurRad="50800" dist="38100" dir="2700000" algn="tl" rotWithShape="0">
                    <a:prstClr val="black">
                      <a:alpha val="40000"/>
                    </a:prstClr>
                  </a:outerShdw>
                </a:effectLst>
                <a:ea typeface="+mj-ea"/>
                <a:cs typeface="+mj-cs"/>
              </a:rPr>
              <a:t>nelerdir</a:t>
            </a:r>
            <a:r>
              <a:rPr lang="en-US" sz="3200" dirty="0">
                <a:solidFill>
                  <a:srgbClr val="EEECE1">
                    <a:lumMod val="75000"/>
                  </a:srgbClr>
                </a:solidFill>
                <a:effectLst>
                  <a:outerShdw blurRad="50800" dist="38100" dir="2700000" algn="tl" rotWithShape="0">
                    <a:prstClr val="black">
                      <a:alpha val="40000"/>
                    </a:prstClr>
                  </a:outerShdw>
                </a:effectLst>
                <a:ea typeface="+mj-ea"/>
                <a:cs typeface="+mj-cs"/>
              </a:rPr>
              <a:t>?</a:t>
            </a:r>
            <a:endParaRPr lang="tr-TR" dirty="0"/>
          </a:p>
        </p:txBody>
      </p:sp>
    </p:spTree>
    <p:extLst>
      <p:ext uri="{BB962C8B-B14F-4D97-AF65-F5344CB8AC3E}">
        <p14:creationId xmlns:p14="http://schemas.microsoft.com/office/powerpoint/2010/main" val="949834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433880"/>
            <a:ext cx="6871725" cy="916229"/>
          </a:xfrm>
        </p:spPr>
        <p:txBody>
          <a:bodyPr>
            <a:normAutofit/>
          </a:bodyPr>
          <a:lstStyle/>
          <a:p>
            <a:r>
              <a:rPr lang="en-US" dirty="0"/>
              <a:t>Not </a:t>
            </a:r>
            <a:r>
              <a:rPr lang="tr-TR" dirty="0"/>
              <a:t>T</a:t>
            </a:r>
            <a:r>
              <a:rPr lang="en-US" dirty="0" err="1"/>
              <a:t>utucu</a:t>
            </a:r>
            <a:r>
              <a:rPr lang="en-US" dirty="0"/>
              <a:t>-</a:t>
            </a:r>
            <a:r>
              <a:rPr lang="tr-TR" dirty="0"/>
              <a:t>O</a:t>
            </a:r>
            <a:r>
              <a:rPr lang="en-US" dirty="0" err="1"/>
              <a:t>kuyucu</a:t>
            </a:r>
            <a:r>
              <a:rPr lang="en-US" dirty="0"/>
              <a:t> </a:t>
            </a:r>
            <a:r>
              <a:rPr lang="tr-TR" dirty="0" err="1"/>
              <a:t>D</a:t>
            </a:r>
            <a:r>
              <a:rPr lang="en-US" dirty="0" err="1"/>
              <a:t>esteği</a:t>
            </a:r>
            <a:endParaRPr lang="en-US" dirty="0"/>
          </a:p>
        </p:txBody>
      </p:sp>
      <p:sp>
        <p:nvSpPr>
          <p:cNvPr id="5" name="Content Placeholder 4"/>
          <p:cNvSpPr>
            <a:spLocks noGrp="1"/>
          </p:cNvSpPr>
          <p:nvPr>
            <p:ph idx="1"/>
          </p:nvPr>
        </p:nvSpPr>
        <p:spPr>
          <a:xfrm>
            <a:off x="448965" y="1502815"/>
            <a:ext cx="6413610" cy="3206806"/>
          </a:xfrm>
        </p:spPr>
        <p:txBody>
          <a:bodyPr>
            <a:normAutofit/>
          </a:bodyPr>
          <a:lstStyle/>
          <a:p>
            <a:pPr marL="0" indent="0">
              <a:buNone/>
            </a:pPr>
            <a:r>
              <a:rPr lang="en-US" dirty="0" err="1"/>
              <a:t>Engeli</a:t>
            </a:r>
            <a:r>
              <a:rPr lang="en-US" dirty="0"/>
              <a:t> </a:t>
            </a:r>
            <a:r>
              <a:rPr lang="en-US" dirty="0" err="1"/>
              <a:t>olan</a:t>
            </a:r>
            <a:r>
              <a:rPr lang="en-US" dirty="0"/>
              <a:t> </a:t>
            </a:r>
            <a:r>
              <a:rPr lang="en-US" dirty="0" err="1"/>
              <a:t>öğrencilere</a:t>
            </a:r>
            <a:r>
              <a:rPr lang="en-US" dirty="0"/>
              <a:t>, </a:t>
            </a:r>
            <a:r>
              <a:rPr lang="en-US" dirty="0" err="1"/>
              <a:t>özel</a:t>
            </a:r>
            <a:r>
              <a:rPr lang="en-US" dirty="0"/>
              <a:t> </a:t>
            </a:r>
            <a:r>
              <a:rPr lang="en-US" dirty="0" err="1"/>
              <a:t>gereksinimleri</a:t>
            </a:r>
            <a:r>
              <a:rPr lang="en-US" dirty="0"/>
              <a:t> </a:t>
            </a:r>
            <a:r>
              <a:rPr lang="en-US" dirty="0" err="1"/>
              <a:t>doğrultusunda</a:t>
            </a:r>
            <a:r>
              <a:rPr lang="en-US" dirty="0"/>
              <a:t> not </a:t>
            </a:r>
            <a:r>
              <a:rPr lang="en-US" dirty="0" err="1"/>
              <a:t>tutucu</a:t>
            </a:r>
            <a:r>
              <a:rPr lang="en-US" dirty="0"/>
              <a:t> </a:t>
            </a:r>
            <a:r>
              <a:rPr lang="en-US" dirty="0" err="1"/>
              <a:t>desteği</a:t>
            </a:r>
            <a:r>
              <a:rPr lang="en-US" dirty="0"/>
              <a:t> </a:t>
            </a:r>
            <a:r>
              <a:rPr lang="en-US" dirty="0" err="1"/>
              <a:t>sağlanır</a:t>
            </a:r>
            <a:r>
              <a:rPr lang="en-US" dirty="0"/>
              <a:t>. 1 </a:t>
            </a:r>
            <a:r>
              <a:rPr lang="en-US" dirty="0" err="1"/>
              <a:t>ders</a:t>
            </a:r>
            <a:r>
              <a:rPr lang="en-US" dirty="0"/>
              <a:t> </a:t>
            </a:r>
            <a:r>
              <a:rPr lang="en-US" dirty="0" err="1"/>
              <a:t>için</a:t>
            </a:r>
            <a:r>
              <a:rPr lang="en-US" dirty="0"/>
              <a:t> 1 not </a:t>
            </a:r>
            <a:r>
              <a:rPr lang="en-US" dirty="0" err="1"/>
              <a:t>tutucu</a:t>
            </a:r>
            <a:r>
              <a:rPr lang="en-US" dirty="0"/>
              <a:t> </a:t>
            </a:r>
            <a:r>
              <a:rPr lang="en-US" dirty="0" err="1"/>
              <a:t>atanır</a:t>
            </a:r>
            <a:r>
              <a:rPr lang="en-US" dirty="0"/>
              <a:t>. Not </a:t>
            </a:r>
            <a:r>
              <a:rPr lang="en-US" dirty="0" err="1"/>
              <a:t>tutucu</a:t>
            </a:r>
            <a:r>
              <a:rPr lang="en-US" dirty="0"/>
              <a:t> </a:t>
            </a:r>
            <a:r>
              <a:rPr lang="en-US" dirty="0" err="1"/>
              <a:t>sizinle</a:t>
            </a:r>
            <a:r>
              <a:rPr lang="en-US" dirty="0"/>
              <a:t> </a:t>
            </a:r>
            <a:r>
              <a:rPr lang="en-US" dirty="0" err="1"/>
              <a:t>birlikte</a:t>
            </a:r>
            <a:r>
              <a:rPr lang="en-US" dirty="0"/>
              <a:t> </a:t>
            </a:r>
            <a:r>
              <a:rPr lang="en-US" dirty="0" err="1"/>
              <a:t>dersinize</a:t>
            </a:r>
            <a:r>
              <a:rPr lang="en-US" dirty="0"/>
              <a:t> </a:t>
            </a:r>
            <a:r>
              <a:rPr lang="en-US" dirty="0" err="1"/>
              <a:t>gelerek</a:t>
            </a:r>
            <a:r>
              <a:rPr lang="en-US" dirty="0"/>
              <a:t> </a:t>
            </a:r>
            <a:r>
              <a:rPr lang="en-US" dirty="0" err="1"/>
              <a:t>sizin</a:t>
            </a:r>
            <a:r>
              <a:rPr lang="en-US" dirty="0"/>
              <a:t> </a:t>
            </a:r>
            <a:r>
              <a:rPr lang="en-US" dirty="0" err="1"/>
              <a:t>için</a:t>
            </a:r>
            <a:r>
              <a:rPr lang="en-US" dirty="0"/>
              <a:t> not </a:t>
            </a:r>
            <a:r>
              <a:rPr lang="en-US" dirty="0" err="1"/>
              <a:t>tutar</a:t>
            </a:r>
            <a:r>
              <a:rPr lang="en-US" dirty="0"/>
              <a:t> </a:t>
            </a:r>
            <a:r>
              <a:rPr lang="en-US" dirty="0" err="1"/>
              <a:t>veya</a:t>
            </a:r>
            <a:r>
              <a:rPr lang="en-US" dirty="0"/>
              <a:t> not </a:t>
            </a:r>
            <a:r>
              <a:rPr lang="en-US" dirty="0" err="1"/>
              <a:t>tutmanıza</a:t>
            </a:r>
            <a:r>
              <a:rPr lang="en-US" dirty="0"/>
              <a:t> </a:t>
            </a:r>
            <a:r>
              <a:rPr lang="en-US" dirty="0" err="1"/>
              <a:t>yardımcı</a:t>
            </a:r>
            <a:r>
              <a:rPr lang="en-US" dirty="0"/>
              <a:t> </a:t>
            </a:r>
            <a:r>
              <a:rPr lang="en-US" dirty="0" err="1"/>
              <a:t>olur</a:t>
            </a:r>
            <a:r>
              <a:rPr lang="en-US" dirty="0"/>
              <a:t>. </a:t>
            </a:r>
            <a:r>
              <a:rPr lang="en-US" dirty="0" err="1"/>
              <a:t>Sınavlarda</a:t>
            </a:r>
            <a:r>
              <a:rPr lang="en-US" dirty="0"/>
              <a:t> </a:t>
            </a:r>
            <a:r>
              <a:rPr lang="en-US" dirty="0" err="1"/>
              <a:t>okuyucu</a:t>
            </a:r>
            <a:r>
              <a:rPr lang="en-US" dirty="0"/>
              <a:t> </a:t>
            </a:r>
            <a:r>
              <a:rPr lang="en-US" dirty="0" err="1"/>
              <a:t>sağlanması</a:t>
            </a:r>
            <a:r>
              <a:rPr lang="en-US" dirty="0"/>
              <a:t> da </a:t>
            </a:r>
            <a:r>
              <a:rPr lang="en-US" dirty="0" err="1"/>
              <a:t>bu</a:t>
            </a:r>
            <a:r>
              <a:rPr lang="en-US" dirty="0"/>
              <a:t> </a:t>
            </a:r>
            <a:r>
              <a:rPr lang="en-US" dirty="0" err="1"/>
              <a:t>destek</a:t>
            </a:r>
            <a:r>
              <a:rPr lang="en-US" dirty="0"/>
              <a:t> </a:t>
            </a:r>
            <a:r>
              <a:rPr lang="en-US" dirty="0" err="1"/>
              <a:t>kapsamındadır</a:t>
            </a:r>
            <a:r>
              <a:rPr lang="en-US" dirty="0"/>
              <a:t>.</a:t>
            </a:r>
          </a:p>
          <a:p>
            <a:pPr marL="0" indent="0">
              <a:buNone/>
            </a:pPr>
            <a:endParaRPr lang="en-US" dirty="0"/>
          </a:p>
        </p:txBody>
      </p:sp>
    </p:spTree>
    <p:extLst>
      <p:ext uri="{BB962C8B-B14F-4D97-AF65-F5344CB8AC3E}">
        <p14:creationId xmlns:p14="http://schemas.microsoft.com/office/powerpoint/2010/main" val="1101633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Engelsiz Etüt Programı</a:t>
            </a:r>
          </a:p>
        </p:txBody>
      </p:sp>
      <p:sp>
        <p:nvSpPr>
          <p:cNvPr id="3" name="İçerik Yer Tutucusu 2"/>
          <p:cNvSpPr>
            <a:spLocks noGrp="1"/>
          </p:cNvSpPr>
          <p:nvPr>
            <p:ph idx="1"/>
          </p:nvPr>
        </p:nvSpPr>
        <p:spPr/>
        <p:txBody>
          <a:bodyPr>
            <a:normAutofit fontScale="92500" lnSpcReduction="10000"/>
          </a:bodyPr>
          <a:lstStyle/>
          <a:p>
            <a:pPr marL="0" indent="0">
              <a:buNone/>
            </a:pPr>
            <a:r>
              <a:rPr lang="tr-TR" dirty="0"/>
              <a:t>Engeli olan öğrencilerin öğrenmelerine destek olmak için bulunan Engelsiz </a:t>
            </a:r>
            <a:r>
              <a:rPr lang="tr-TR" dirty="0" err="1"/>
              <a:t>Etüd</a:t>
            </a:r>
            <a:r>
              <a:rPr lang="tr-TR" dirty="0"/>
              <a:t> Programı’nda engeli olan öğrencilere, kendilerinden üst sınıfta bulunan gönüllü öğrenciler tarafından ders verilmektedir. Böylelikle ders çalışırken karşılaşılan engellerin en az indirilmesi hedeflenmektedir. Engelsiz </a:t>
            </a:r>
            <a:r>
              <a:rPr lang="tr-TR" dirty="0" err="1"/>
              <a:t>Etüd</a:t>
            </a:r>
            <a:r>
              <a:rPr lang="tr-TR" dirty="0"/>
              <a:t> Programı’nda Akran Destekli Öğrenme Modeli kullanılmaktadır. </a:t>
            </a:r>
          </a:p>
        </p:txBody>
      </p:sp>
    </p:spTree>
    <p:extLst>
      <p:ext uri="{BB962C8B-B14F-4D97-AF65-F5344CB8AC3E}">
        <p14:creationId xmlns:p14="http://schemas.microsoft.com/office/powerpoint/2010/main" val="592902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Engelsiz Sosyal Destek Toplantıları</a:t>
            </a:r>
          </a:p>
        </p:txBody>
      </p:sp>
      <p:sp>
        <p:nvSpPr>
          <p:cNvPr id="3" name="İçerik Yer Tutucusu 2"/>
          <p:cNvSpPr>
            <a:spLocks noGrp="1"/>
          </p:cNvSpPr>
          <p:nvPr>
            <p:ph idx="1"/>
          </p:nvPr>
        </p:nvSpPr>
        <p:spPr/>
        <p:txBody>
          <a:bodyPr/>
          <a:lstStyle/>
          <a:p>
            <a:r>
              <a:rPr lang="tr-TR" dirty="0"/>
              <a:t>Engeli olan öğrencilerin sosyal destek almasına yardımcı olmak için bulunan Engelsiz Sosyal Destek Toplantıları bulunmaktadır. </a:t>
            </a:r>
          </a:p>
        </p:txBody>
      </p:sp>
    </p:spTree>
    <p:extLst>
      <p:ext uri="{BB962C8B-B14F-4D97-AF65-F5344CB8AC3E}">
        <p14:creationId xmlns:p14="http://schemas.microsoft.com/office/powerpoint/2010/main" val="2327009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solidFill>
                  <a:schemeClr val="bg1"/>
                </a:solidFill>
              </a:rPr>
              <a:t>Gönüllü Akran Programı</a:t>
            </a:r>
          </a:p>
        </p:txBody>
      </p:sp>
      <p:pic>
        <p:nvPicPr>
          <p:cNvPr id="6" name="İçerik Yer Tutucusu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79462" y="1200150"/>
            <a:ext cx="3814880" cy="3814880"/>
          </a:xfrm>
        </p:spPr>
      </p:pic>
      <p:pic>
        <p:nvPicPr>
          <p:cNvPr id="7" name="İçerik Yer Tutucusu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77410" y="1200150"/>
            <a:ext cx="3664920" cy="3878943"/>
          </a:xfrm>
        </p:spPr>
      </p:pic>
    </p:spTree>
    <p:extLst>
      <p:ext uri="{BB962C8B-B14F-4D97-AF65-F5344CB8AC3E}">
        <p14:creationId xmlns:p14="http://schemas.microsoft.com/office/powerpoint/2010/main" val="194601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Öğretim Uyarlamaları</a:t>
            </a:r>
          </a:p>
        </p:txBody>
      </p:sp>
      <p:sp>
        <p:nvSpPr>
          <p:cNvPr id="3" name="İçerik Yer Tutucusu 2"/>
          <p:cNvSpPr>
            <a:spLocks noGrp="1"/>
          </p:cNvSpPr>
          <p:nvPr>
            <p:ph idx="1"/>
          </p:nvPr>
        </p:nvSpPr>
        <p:spPr/>
        <p:txBody>
          <a:bodyPr/>
          <a:lstStyle/>
          <a:p>
            <a:pPr marL="0" indent="0">
              <a:buNone/>
            </a:pPr>
            <a:r>
              <a:rPr lang="tr-TR" dirty="0"/>
              <a:t>Engelsiz Kampüs Birimi bunların yanında, engeli olan öğrencilerin bağlı bulundukları akademik birimde görev yapan Engelli Öğrenci Danışmanları ile öğrencilerin gereksinim duyduğu öğretim uyarlamalarının gerçekleşmesini sağlamaktadır.</a:t>
            </a:r>
          </a:p>
        </p:txBody>
      </p:sp>
    </p:spTree>
    <p:extLst>
      <p:ext uri="{BB962C8B-B14F-4D97-AF65-F5344CB8AC3E}">
        <p14:creationId xmlns:p14="http://schemas.microsoft.com/office/powerpoint/2010/main" val="4036729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Engelsiz Kampüs Birimi kanalıyla engeli olan öğrenciler için eğitim alanında fırsat eşitliği sağlanması ve farklılıklara saygı gösterilmesi amacıyla yapılan çalışmaları giderek daha da zenginleştirmek ve üniversitemizin erişilebilirlik düzeyini artırmak hedeflerimiz arasındadır. </a:t>
            </a:r>
          </a:p>
        </p:txBody>
      </p:sp>
    </p:spTree>
    <p:extLst>
      <p:ext uri="{BB962C8B-B14F-4D97-AF65-F5344CB8AC3E}">
        <p14:creationId xmlns:p14="http://schemas.microsoft.com/office/powerpoint/2010/main" val="283050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8965" y="739290"/>
            <a:ext cx="6413610" cy="3970331"/>
          </a:xfrm>
        </p:spPr>
        <p:txBody>
          <a:bodyPr>
            <a:normAutofit/>
          </a:bodyPr>
          <a:lstStyle/>
          <a:p>
            <a:pPr marL="0" indent="0">
              <a:buNone/>
            </a:pPr>
            <a:r>
              <a:rPr lang="tr-TR" dirty="0"/>
              <a:t>Engelsiz Kampüs Birimi ile ilgili detaylı bilgi için engelsiz.mu.edu.tr adresini ziyaret edebilirsiniz. Bu sayfadan;</a:t>
            </a:r>
          </a:p>
          <a:p>
            <a:pPr marL="0" indent="0">
              <a:buNone/>
            </a:pPr>
            <a:r>
              <a:rPr lang="tr-TR" dirty="0"/>
              <a:t>• Engelli öğrenci danışmanları listesine,</a:t>
            </a:r>
          </a:p>
          <a:p>
            <a:pPr marL="0" indent="0">
              <a:buNone/>
            </a:pPr>
            <a:r>
              <a:rPr lang="tr-TR" dirty="0"/>
              <a:t>• Online başvuru sistemine, </a:t>
            </a:r>
          </a:p>
          <a:p>
            <a:r>
              <a:rPr lang="tr-TR" dirty="0"/>
              <a:t>Belgelere ve formlara,</a:t>
            </a:r>
          </a:p>
          <a:p>
            <a:pPr marL="0" indent="0">
              <a:buNone/>
            </a:pPr>
            <a:r>
              <a:rPr lang="tr-TR" dirty="0"/>
              <a:t>• Birim tarafından sunulan hizmetlere ulaşabilirsiniz. </a:t>
            </a:r>
          </a:p>
          <a:p>
            <a:endParaRPr lang="tr-TR" dirty="0"/>
          </a:p>
        </p:txBody>
      </p:sp>
    </p:spTree>
    <p:extLst>
      <p:ext uri="{BB962C8B-B14F-4D97-AF65-F5344CB8AC3E}">
        <p14:creationId xmlns:p14="http://schemas.microsoft.com/office/powerpoint/2010/main" val="1791218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1898" y="281175"/>
            <a:ext cx="6413610" cy="610820"/>
          </a:xfrm>
        </p:spPr>
        <p:txBody>
          <a:bodyPr>
            <a:normAutofit fontScale="90000"/>
          </a:bodyPr>
          <a:lstStyle/>
          <a:p>
            <a:r>
              <a:rPr lang="tr-TR" dirty="0"/>
              <a:t>Formlar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875097421"/>
              </p:ext>
            </p:extLst>
          </p:nvPr>
        </p:nvGraphicFramePr>
        <p:xfrm>
          <a:off x="449263" y="1044700"/>
          <a:ext cx="6413500" cy="3665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707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8093363" cy="916230"/>
          </a:xfrm>
        </p:spPr>
        <p:txBody>
          <a:bodyPr/>
          <a:lstStyle/>
          <a:p>
            <a:r>
              <a:rPr lang="en-US" dirty="0" err="1"/>
              <a:t>Engelsiz</a:t>
            </a:r>
            <a:r>
              <a:rPr lang="en-US" dirty="0"/>
              <a:t> </a:t>
            </a:r>
            <a:r>
              <a:rPr lang="en-US" dirty="0" err="1"/>
              <a:t>Kampüs</a:t>
            </a:r>
            <a:r>
              <a:rPr lang="en-US" dirty="0"/>
              <a:t> </a:t>
            </a:r>
            <a:r>
              <a:rPr lang="tr-TR" dirty="0" err="1"/>
              <a:t>B</a:t>
            </a:r>
            <a:r>
              <a:rPr lang="en-US" dirty="0" err="1"/>
              <a:t>iriminin</a:t>
            </a:r>
            <a:r>
              <a:rPr lang="en-US" dirty="0"/>
              <a:t> </a:t>
            </a:r>
            <a:r>
              <a:rPr lang="tr-TR" dirty="0" err="1"/>
              <a:t>A</a:t>
            </a:r>
            <a:r>
              <a:rPr lang="en-US" dirty="0" err="1"/>
              <a:t>macı</a:t>
            </a:r>
            <a:endParaRPr lang="en-US" dirty="0"/>
          </a:p>
        </p:txBody>
      </p:sp>
      <p:sp>
        <p:nvSpPr>
          <p:cNvPr id="3" name="Content Placeholder 2"/>
          <p:cNvSpPr>
            <a:spLocks noGrp="1"/>
          </p:cNvSpPr>
          <p:nvPr>
            <p:ph idx="1"/>
          </p:nvPr>
        </p:nvSpPr>
        <p:spPr/>
        <p:txBody>
          <a:bodyPr/>
          <a:lstStyle/>
          <a:p>
            <a:r>
              <a:rPr lang="en-US" dirty="0" err="1"/>
              <a:t>Engelsiz</a:t>
            </a:r>
            <a:r>
              <a:rPr lang="en-US" dirty="0"/>
              <a:t> </a:t>
            </a:r>
            <a:r>
              <a:rPr lang="en-US" dirty="0" err="1"/>
              <a:t>Kampüs</a:t>
            </a:r>
            <a:r>
              <a:rPr lang="en-US" dirty="0"/>
              <a:t> </a:t>
            </a:r>
            <a:r>
              <a:rPr lang="en-US" dirty="0" err="1"/>
              <a:t>Birimi</a:t>
            </a:r>
            <a:r>
              <a:rPr lang="en-US" dirty="0"/>
              <a:t>, </a:t>
            </a:r>
            <a:r>
              <a:rPr lang="en-US" dirty="0" err="1"/>
              <a:t>üniversitemizde</a:t>
            </a:r>
            <a:r>
              <a:rPr lang="en-US" dirty="0"/>
              <a:t> </a:t>
            </a:r>
            <a:r>
              <a:rPr lang="en-US" dirty="0" err="1"/>
              <a:t>öğretim</a:t>
            </a:r>
            <a:r>
              <a:rPr lang="en-US" dirty="0"/>
              <a:t> </a:t>
            </a:r>
            <a:r>
              <a:rPr lang="en-US" dirty="0" err="1"/>
              <a:t>gören</a:t>
            </a:r>
            <a:r>
              <a:rPr lang="en-US" dirty="0"/>
              <a:t> </a:t>
            </a:r>
            <a:r>
              <a:rPr lang="en-US" dirty="0" err="1"/>
              <a:t>engeli</a:t>
            </a:r>
            <a:r>
              <a:rPr lang="en-US" dirty="0"/>
              <a:t> </a:t>
            </a:r>
            <a:r>
              <a:rPr lang="en-US" dirty="0" err="1"/>
              <a:t>olan</a:t>
            </a:r>
            <a:r>
              <a:rPr lang="en-US" dirty="0"/>
              <a:t> </a:t>
            </a:r>
            <a:r>
              <a:rPr lang="en-US" dirty="0" err="1"/>
              <a:t>öğrencilere</a:t>
            </a:r>
            <a:r>
              <a:rPr lang="en-US" dirty="0"/>
              <a:t> </a:t>
            </a:r>
            <a:r>
              <a:rPr lang="en-US" dirty="0" err="1"/>
              <a:t>gereksinim</a:t>
            </a:r>
            <a:r>
              <a:rPr lang="en-US" dirty="0"/>
              <a:t> </a:t>
            </a:r>
            <a:r>
              <a:rPr lang="en-US" dirty="0" err="1"/>
              <a:t>duydukları</a:t>
            </a:r>
            <a:r>
              <a:rPr lang="en-US" dirty="0"/>
              <a:t> </a:t>
            </a:r>
            <a:r>
              <a:rPr lang="en-US" dirty="0" err="1"/>
              <a:t>akademik</a:t>
            </a:r>
            <a:r>
              <a:rPr lang="en-US" dirty="0"/>
              <a:t> </a:t>
            </a:r>
            <a:r>
              <a:rPr lang="en-US" dirty="0" err="1"/>
              <a:t>ve</a:t>
            </a:r>
            <a:r>
              <a:rPr lang="en-US" dirty="0"/>
              <a:t> </a:t>
            </a:r>
            <a:r>
              <a:rPr lang="en-US" dirty="0" err="1"/>
              <a:t>sosyal</a:t>
            </a:r>
            <a:r>
              <a:rPr lang="en-US" dirty="0"/>
              <a:t> </a:t>
            </a:r>
            <a:r>
              <a:rPr lang="en-US" dirty="0" err="1"/>
              <a:t>desteği</a:t>
            </a:r>
            <a:r>
              <a:rPr lang="en-US" dirty="0"/>
              <a:t> </a:t>
            </a:r>
            <a:r>
              <a:rPr lang="en-US" dirty="0" err="1"/>
              <a:t>sağlamaktadır</a:t>
            </a:r>
            <a:r>
              <a:rPr lang="en-US" dirty="0"/>
              <a:t>. </a:t>
            </a:r>
            <a:r>
              <a:rPr lang="en-US" dirty="0" err="1"/>
              <a:t>Bunun</a:t>
            </a:r>
            <a:r>
              <a:rPr lang="en-US" dirty="0"/>
              <a:t> </a:t>
            </a:r>
            <a:r>
              <a:rPr lang="en-US" dirty="0" err="1"/>
              <a:t>yanında</a:t>
            </a:r>
            <a:r>
              <a:rPr lang="en-US" dirty="0"/>
              <a:t> </a:t>
            </a:r>
            <a:r>
              <a:rPr lang="en-US" dirty="0" err="1"/>
              <a:t>öğretim</a:t>
            </a:r>
            <a:r>
              <a:rPr lang="en-US" dirty="0"/>
              <a:t> </a:t>
            </a:r>
            <a:r>
              <a:rPr lang="en-US" dirty="0" err="1"/>
              <a:t>elemanlarına</a:t>
            </a:r>
            <a:r>
              <a:rPr lang="en-US" dirty="0"/>
              <a:t>, </a:t>
            </a:r>
            <a:r>
              <a:rPr lang="en-US" dirty="0" err="1"/>
              <a:t>engeli</a:t>
            </a:r>
            <a:r>
              <a:rPr lang="en-US" dirty="0"/>
              <a:t> </a:t>
            </a:r>
            <a:r>
              <a:rPr lang="en-US" dirty="0" err="1"/>
              <a:t>olan</a:t>
            </a:r>
            <a:r>
              <a:rPr lang="en-US" dirty="0"/>
              <a:t> </a:t>
            </a:r>
            <a:r>
              <a:rPr lang="en-US" dirty="0" err="1"/>
              <a:t>öğrenciler</a:t>
            </a:r>
            <a:r>
              <a:rPr lang="en-US" dirty="0"/>
              <a:t> </a:t>
            </a:r>
            <a:r>
              <a:rPr lang="en-US" dirty="0" err="1"/>
              <a:t>ile</a:t>
            </a:r>
            <a:r>
              <a:rPr lang="en-US" dirty="0"/>
              <a:t> </a:t>
            </a:r>
            <a:r>
              <a:rPr lang="en-US" dirty="0" err="1"/>
              <a:t>çalışma</a:t>
            </a:r>
            <a:r>
              <a:rPr lang="en-US" dirty="0"/>
              <a:t> </a:t>
            </a:r>
            <a:r>
              <a:rPr lang="en-US" dirty="0" err="1"/>
              <a:t>konusunda</a:t>
            </a:r>
            <a:r>
              <a:rPr lang="en-US" dirty="0"/>
              <a:t> </a:t>
            </a:r>
            <a:r>
              <a:rPr lang="en-US" dirty="0" err="1"/>
              <a:t>destek</a:t>
            </a:r>
            <a:r>
              <a:rPr lang="en-US" dirty="0"/>
              <a:t> </a:t>
            </a:r>
            <a:r>
              <a:rPr lang="en-US" dirty="0" err="1"/>
              <a:t>sağlamaktadır</a:t>
            </a:r>
            <a:r>
              <a:rPr lang="en-US" dirty="0"/>
              <a:t>. </a:t>
            </a:r>
          </a:p>
          <a:p>
            <a:endParaRPr lang="en-US" dirty="0"/>
          </a:p>
        </p:txBody>
      </p:sp>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İletişim</a:t>
            </a:r>
            <a:endParaRPr lang="en-US" dirty="0"/>
          </a:p>
        </p:txBody>
      </p:sp>
      <p:sp>
        <p:nvSpPr>
          <p:cNvPr id="3" name="İçerik Yer Tutucusu 2"/>
          <p:cNvSpPr>
            <a:spLocks noGrp="1"/>
          </p:cNvSpPr>
          <p:nvPr>
            <p:ph sz="half" idx="2"/>
          </p:nvPr>
        </p:nvSpPr>
        <p:spPr>
          <a:xfrm>
            <a:off x="601670" y="1808225"/>
            <a:ext cx="5742275" cy="2276294"/>
          </a:xfrm>
        </p:spPr>
        <p:txBody>
          <a:bodyPr>
            <a:normAutofit/>
          </a:bodyPr>
          <a:lstStyle/>
          <a:p>
            <a:pPr marL="0" indent="0">
              <a:buNone/>
            </a:pPr>
            <a:r>
              <a:rPr lang="tr-TR" dirty="0"/>
              <a:t>Adres: Su Ürünleri Fakültesi 1. Kat No.101</a:t>
            </a:r>
          </a:p>
          <a:p>
            <a:pPr marL="0" indent="0">
              <a:buNone/>
            </a:pPr>
            <a:r>
              <a:rPr lang="tr-TR" dirty="0"/>
              <a:t>Telefon: 02522115501</a:t>
            </a:r>
          </a:p>
          <a:p>
            <a:pPr marL="0" indent="0">
              <a:buNone/>
            </a:pPr>
            <a:r>
              <a:rPr lang="tr-TR" dirty="0"/>
              <a:t>e-posta: engelsizkampusbirimi@mu.edu.tr</a:t>
            </a:r>
          </a:p>
          <a:p>
            <a:endParaRPr lang="tr-TR" dirty="0"/>
          </a:p>
        </p:txBody>
      </p:sp>
    </p:spTree>
    <p:extLst>
      <p:ext uri="{BB962C8B-B14F-4D97-AF65-F5344CB8AC3E}">
        <p14:creationId xmlns:p14="http://schemas.microsoft.com/office/powerpoint/2010/main" val="1929878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1669" y="128470"/>
            <a:ext cx="4123035" cy="4998012"/>
          </a:xfrm>
        </p:spPr>
      </p:pic>
      <p:sp>
        <p:nvSpPr>
          <p:cNvPr id="5" name="Metin kutusu 4"/>
          <p:cNvSpPr txBox="1"/>
          <p:nvPr/>
        </p:nvSpPr>
        <p:spPr>
          <a:xfrm>
            <a:off x="5335525" y="586585"/>
            <a:ext cx="3206805" cy="2308324"/>
          </a:xfrm>
          <a:prstGeom prst="rect">
            <a:avLst/>
          </a:prstGeom>
          <a:noFill/>
        </p:spPr>
        <p:txBody>
          <a:bodyPr wrap="square" rtlCol="0">
            <a:spAutoFit/>
          </a:bodyPr>
          <a:lstStyle/>
          <a:p>
            <a:r>
              <a:rPr lang="tr-TR" sz="2400" dirty="0">
                <a:solidFill>
                  <a:schemeClr val="bg1"/>
                </a:solidFill>
              </a:rPr>
              <a:t>40 Birimde </a:t>
            </a:r>
          </a:p>
          <a:p>
            <a:r>
              <a:rPr lang="tr-TR" sz="2400" dirty="0">
                <a:solidFill>
                  <a:schemeClr val="bg1"/>
                </a:solidFill>
              </a:rPr>
              <a:t>(Fakülte, Enstitü, Meslek Yüksekokulu)</a:t>
            </a:r>
          </a:p>
          <a:p>
            <a:endParaRPr lang="tr-TR" sz="2400" dirty="0">
              <a:solidFill>
                <a:schemeClr val="bg1"/>
              </a:solidFill>
            </a:endParaRPr>
          </a:p>
          <a:p>
            <a:r>
              <a:rPr lang="tr-TR" sz="2400" dirty="0">
                <a:solidFill>
                  <a:schemeClr val="bg1"/>
                </a:solidFill>
              </a:rPr>
              <a:t>47 Engelli Öğrenci Danışmanı</a:t>
            </a:r>
          </a:p>
        </p:txBody>
      </p:sp>
    </p:spTree>
    <p:extLst>
      <p:ext uri="{BB962C8B-B14F-4D97-AF65-F5344CB8AC3E}">
        <p14:creationId xmlns:p14="http://schemas.microsoft.com/office/powerpoint/2010/main" val="2717092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Engelli Öğrenci Danışmanı </a:t>
            </a:r>
          </a:p>
        </p:txBody>
      </p:sp>
      <p:sp>
        <p:nvSpPr>
          <p:cNvPr id="3" name="İçerik Yer Tutucusu 2"/>
          <p:cNvSpPr>
            <a:spLocks noGrp="1"/>
          </p:cNvSpPr>
          <p:nvPr>
            <p:ph idx="1"/>
          </p:nvPr>
        </p:nvSpPr>
        <p:spPr/>
        <p:txBody>
          <a:bodyPr/>
          <a:lstStyle/>
          <a:p>
            <a:r>
              <a:rPr lang="tr-TR" dirty="0"/>
              <a:t>Üniversiteye bağlı akademik birimlerden Birimde görevlendirilenler, bulundukları akademik birimlerde ‘Birimi’ temsilen bulunur ve ‘Engelli Öğrenci Danışmanı’ olarak görev yaparlar.</a:t>
            </a:r>
          </a:p>
        </p:txBody>
      </p:sp>
    </p:spTree>
    <p:extLst>
      <p:ext uri="{BB962C8B-B14F-4D97-AF65-F5344CB8AC3E}">
        <p14:creationId xmlns:p14="http://schemas.microsoft.com/office/powerpoint/2010/main" val="89768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9527" y="213133"/>
            <a:ext cx="7940659" cy="916230"/>
          </a:xfrm>
        </p:spPr>
        <p:txBody>
          <a:bodyPr/>
          <a:lstStyle/>
          <a:p>
            <a:endParaRPr lang="tr-TR" dirty="0"/>
          </a:p>
        </p:txBody>
      </p:sp>
      <p:sp>
        <p:nvSpPr>
          <p:cNvPr id="3" name="İçerik Yer Tutucusu 2"/>
          <p:cNvSpPr>
            <a:spLocks noGrp="1"/>
          </p:cNvSpPr>
          <p:nvPr>
            <p:ph idx="1"/>
          </p:nvPr>
        </p:nvSpPr>
        <p:spPr>
          <a:xfrm>
            <a:off x="448965" y="1197405"/>
            <a:ext cx="7940660" cy="3512215"/>
          </a:xfrm>
        </p:spPr>
        <p:txBody>
          <a:bodyPr>
            <a:normAutofit lnSpcReduction="10000"/>
          </a:bodyPr>
          <a:lstStyle/>
          <a:p>
            <a:r>
              <a:rPr lang="tr-TR" dirty="0"/>
              <a:t>Engelli Öğrenci Danışmanı, temsilcinin, temsilci yoksa engelli öğrencilerin istek ve önerilerini tespit eder. </a:t>
            </a:r>
          </a:p>
          <a:p>
            <a:r>
              <a:rPr lang="tr-TR" dirty="0"/>
              <a:t>Biriminde gerekli danışmanlık hizmeti verir. </a:t>
            </a:r>
          </a:p>
          <a:p>
            <a:r>
              <a:rPr lang="tr-TR" dirty="0"/>
              <a:t>Engelli bireylerin sorunlarının çözümlenmesi için gereken çalışmaları yapar.</a:t>
            </a:r>
          </a:p>
          <a:p>
            <a:r>
              <a:rPr lang="tr-TR" dirty="0"/>
              <a:t>Engelli bireylere ilişkin sorunları, çözüm önerilerini ve raporları koordinatöre sunar.</a:t>
            </a:r>
          </a:p>
        </p:txBody>
      </p:sp>
    </p:spTree>
    <p:extLst>
      <p:ext uri="{BB962C8B-B14F-4D97-AF65-F5344CB8AC3E}">
        <p14:creationId xmlns:p14="http://schemas.microsoft.com/office/powerpoint/2010/main" val="181239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128470"/>
            <a:ext cx="6871725" cy="916230"/>
          </a:xfrm>
        </p:spPr>
        <p:txBody>
          <a:bodyPr>
            <a:normAutofit/>
          </a:bodyPr>
          <a:lstStyle/>
          <a:p>
            <a:r>
              <a:rPr lang="en-US" dirty="0" err="1"/>
              <a:t>İşleyiş</a:t>
            </a:r>
            <a:endParaRPr lang="en-US" dirty="0"/>
          </a:p>
        </p:txBody>
      </p:sp>
      <p:graphicFrame>
        <p:nvGraphicFramePr>
          <p:cNvPr id="6" name="İçerik Yer Tutucusu 3"/>
          <p:cNvGraphicFramePr>
            <a:graphicFrameLocks noGrp="1"/>
          </p:cNvGraphicFramePr>
          <p:nvPr>
            <p:ph idx="1"/>
            <p:extLst>
              <p:ext uri="{D42A27DB-BD31-4B8C-83A1-F6EECF244321}">
                <p14:modId xmlns:p14="http://schemas.microsoft.com/office/powerpoint/2010/main" val="2026756406"/>
              </p:ext>
            </p:extLst>
          </p:nvPr>
        </p:nvGraphicFramePr>
        <p:xfrm>
          <a:off x="449263" y="1197405"/>
          <a:ext cx="6413500" cy="3512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9052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Birimde Sunulan Hizmetlerden Yararlanma </a:t>
            </a:r>
            <a:endParaRPr lang="tr-TR" dirty="0"/>
          </a:p>
        </p:txBody>
      </p:sp>
      <p:sp>
        <p:nvSpPr>
          <p:cNvPr id="3" name="İçerik Yer Tutucusu 2"/>
          <p:cNvSpPr>
            <a:spLocks noGrp="1"/>
          </p:cNvSpPr>
          <p:nvPr>
            <p:ph idx="1"/>
          </p:nvPr>
        </p:nvSpPr>
        <p:spPr>
          <a:xfrm>
            <a:off x="601670" y="1350110"/>
            <a:ext cx="7940660" cy="3359510"/>
          </a:xfrm>
        </p:spPr>
        <p:txBody>
          <a:bodyPr/>
          <a:lstStyle/>
          <a:p>
            <a:pPr marL="0" indent="0">
              <a:buNone/>
            </a:pPr>
            <a:r>
              <a:rPr lang="tr-TR" dirty="0"/>
              <a:t>Öğrencinin %20 engel raporunun bulunması ve Engelsiz Kampus Birimi’ne kayıt olması gerekmektedir.</a:t>
            </a:r>
          </a:p>
        </p:txBody>
      </p:sp>
    </p:spTree>
    <p:extLst>
      <p:ext uri="{BB962C8B-B14F-4D97-AF65-F5344CB8AC3E}">
        <p14:creationId xmlns:p14="http://schemas.microsoft.com/office/powerpoint/2010/main" val="3897355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Engelli öğrencilerin özel durumları; süreğen hastalıklar, geçici yetersizlikler, fiziksel engel, işitsel engel, görme engeli, konuşma/dil bozuklukları, öğrenme güçlükleri, psikiyatrik/psikolojik sorunlar, zihinsel engel, dikkat eksikliği ve </a:t>
            </a:r>
            <a:r>
              <a:rPr lang="tr-TR" dirty="0" err="1"/>
              <a:t>hiperaktivite</a:t>
            </a:r>
            <a:r>
              <a:rPr lang="tr-TR" dirty="0"/>
              <a:t>, gelişimsel yetersizlikler ve diğer engeller olarak tanımlanır.</a:t>
            </a:r>
          </a:p>
        </p:txBody>
      </p:sp>
    </p:spTree>
    <p:extLst>
      <p:ext uri="{BB962C8B-B14F-4D97-AF65-F5344CB8AC3E}">
        <p14:creationId xmlns:p14="http://schemas.microsoft.com/office/powerpoint/2010/main" val="2134939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18339"/>
            <a:ext cx="8229600" cy="660954"/>
          </a:xfrm>
        </p:spPr>
        <p:txBody>
          <a:bodyPr/>
          <a:lstStyle/>
          <a:p>
            <a:r>
              <a:rPr lang="tr-TR" dirty="0"/>
              <a:t>Öğrenci Sayıları </a:t>
            </a:r>
            <a:r>
              <a:rPr lang="tr-TR"/>
              <a:t>(2023-2024)</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490144039"/>
              </p:ext>
            </p:extLst>
          </p:nvPr>
        </p:nvGraphicFramePr>
        <p:xfrm>
          <a:off x="457200" y="1349116"/>
          <a:ext cx="8229600" cy="33727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5083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569</Words>
  <Application>Microsoft Office PowerPoint</Application>
  <PresentationFormat>Ekran Gösterisi (16:9)</PresentationFormat>
  <Paragraphs>56</Paragraphs>
  <Slides>20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20</vt:i4>
      </vt:variant>
    </vt:vector>
  </HeadingPairs>
  <TitlesOfParts>
    <vt:vector size="23" baseType="lpstr">
      <vt:lpstr>Arial</vt:lpstr>
      <vt:lpstr>Calibri</vt:lpstr>
      <vt:lpstr>Office Theme</vt:lpstr>
      <vt:lpstr>Muğla Sıtkı Koçman Üniversitesi Engelsiz Kampüs Birimi</vt:lpstr>
      <vt:lpstr>Engelsiz Kampüs Biriminin Amacı</vt:lpstr>
      <vt:lpstr>PowerPoint Sunusu</vt:lpstr>
      <vt:lpstr>Engelli Öğrenci Danışmanı </vt:lpstr>
      <vt:lpstr>PowerPoint Sunusu</vt:lpstr>
      <vt:lpstr>İşleyiş</vt:lpstr>
      <vt:lpstr>Birimde Sunulan Hizmetlerden Yararlanma </vt:lpstr>
      <vt:lpstr>PowerPoint Sunusu</vt:lpstr>
      <vt:lpstr>Öğrenci Sayıları (2023-2024)</vt:lpstr>
      <vt:lpstr>Öğrenci Sayıları (2024-2025)</vt:lpstr>
      <vt:lpstr>PowerPoint Sunusu</vt:lpstr>
      <vt:lpstr>Not Tutucu-Okuyucu Desteği</vt:lpstr>
      <vt:lpstr>Engelsiz Etüt Programı</vt:lpstr>
      <vt:lpstr>Engelsiz Sosyal Destek Toplantıları</vt:lpstr>
      <vt:lpstr>Gönüllü Akran Programı</vt:lpstr>
      <vt:lpstr>Öğretim Uyarlamaları</vt:lpstr>
      <vt:lpstr>PowerPoint Sunusu</vt:lpstr>
      <vt:lpstr>PowerPoint Sunusu</vt:lpstr>
      <vt:lpstr>Formlar</vt:lpstr>
      <vt:lpstr>İletişim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2024-11-12T20:48:40Z</dcterms:modified>
</cp:coreProperties>
</file>