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7" r:id="rId3"/>
    <p:sldId id="270" r:id="rId4"/>
    <p:sldId id="271" r:id="rId5"/>
    <p:sldId id="272" r:id="rId6"/>
    <p:sldId id="274" r:id="rId7"/>
    <p:sldId id="268" r:id="rId8"/>
    <p:sldId id="269" r:id="rId9"/>
    <p:sldId id="276" r:id="rId10"/>
    <p:sldId id="267" r:id="rId11"/>
    <p:sldId id="259" r:id="rId12"/>
    <p:sldId id="261" r:id="rId13"/>
    <p:sldId id="262" r:id="rId14"/>
    <p:sldId id="277" r:id="rId15"/>
    <p:sldId id="263" r:id="rId16"/>
    <p:sldId id="264" r:id="rId17"/>
    <p:sldId id="265" r:id="rId18"/>
    <p:sldId id="275" r:id="rId19"/>
    <p:sldId id="266"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254"/>
    <a:srgbClr val="5EEC3C"/>
    <a:srgbClr val="FFA3FF"/>
    <a:srgbClr val="FA6AF3"/>
    <a:srgbClr val="D47A02"/>
    <a:srgbClr val="BF7E37"/>
    <a:srgbClr val="1D3A00"/>
    <a:srgbClr val="E39A3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Sayfa1!$B$1</c:f>
              <c:strCache>
                <c:ptCount val="1"/>
                <c:pt idx="0">
                  <c:v>Seri 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Sayfa1!$A$2:$A$9</c:f>
              <c:strCache>
                <c:ptCount val="8"/>
                <c:pt idx="0">
                  <c:v>Fiziksel Yetersizlik</c:v>
                </c:pt>
                <c:pt idx="1">
                  <c:v>Kronik Sağlık Sorunu </c:v>
                </c:pt>
                <c:pt idx="2">
                  <c:v>Görme Yetersizliği</c:v>
                </c:pt>
                <c:pt idx="3">
                  <c:v>İşitme  Yetersizliği</c:v>
                </c:pt>
                <c:pt idx="4">
                  <c:v>Zihin Yetersizliği</c:v>
                </c:pt>
                <c:pt idx="5">
                  <c:v>Asperger Send.</c:v>
                </c:pt>
                <c:pt idx="6">
                  <c:v>Psikolojik Sorunlar</c:v>
                </c:pt>
                <c:pt idx="7">
                  <c:v>Diğer</c:v>
                </c:pt>
              </c:strCache>
            </c:strRef>
          </c:cat>
          <c:val>
            <c:numRef>
              <c:f>Sayfa1!$B$2:$B$9</c:f>
              <c:numCache>
                <c:formatCode>General</c:formatCode>
                <c:ptCount val="8"/>
                <c:pt idx="0">
                  <c:v>61</c:v>
                </c:pt>
                <c:pt idx="1">
                  <c:v>52</c:v>
                </c:pt>
                <c:pt idx="2">
                  <c:v>22</c:v>
                </c:pt>
                <c:pt idx="3">
                  <c:v>17</c:v>
                </c:pt>
                <c:pt idx="4">
                  <c:v>2</c:v>
                </c:pt>
                <c:pt idx="5">
                  <c:v>3</c:v>
                </c:pt>
                <c:pt idx="6">
                  <c:v>4</c:v>
                </c:pt>
                <c:pt idx="7">
                  <c:v>15</c:v>
                </c:pt>
              </c:numCache>
            </c:numRef>
          </c:val>
          <c:extLst>
            <c:ext xmlns:c16="http://schemas.microsoft.com/office/drawing/2014/chart" uri="{C3380CC4-5D6E-409C-BE32-E72D297353CC}">
              <c16:uniqueId val="{00000000-FF1C-46F3-A897-A1132BC910C9}"/>
            </c:ext>
          </c:extLst>
        </c:ser>
        <c:dLbls>
          <c:dLblPos val="ctr"/>
          <c:showLegendKey val="0"/>
          <c:showVal val="1"/>
          <c:showCatName val="0"/>
          <c:showSerName val="0"/>
          <c:showPercent val="0"/>
          <c:showBubbleSize val="0"/>
        </c:dLbls>
        <c:gapWidth val="150"/>
        <c:overlap val="100"/>
        <c:axId val="377447520"/>
        <c:axId val="377452768"/>
      </c:barChart>
      <c:catAx>
        <c:axId val="377447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377452768"/>
        <c:crosses val="autoZero"/>
        <c:auto val="1"/>
        <c:lblAlgn val="ctr"/>
        <c:lblOffset val="100"/>
        <c:noMultiLvlLbl val="0"/>
      </c:catAx>
      <c:valAx>
        <c:axId val="3774527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7744752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F72D-5369-49AC-85BC-7D0AEDF6DEB1}" type="doc">
      <dgm:prSet loTypeId="urn:microsoft.com/office/officeart/2005/8/layout/process4" loCatId="list" qsTypeId="urn:microsoft.com/office/officeart/2005/8/quickstyle/simple1" qsCatId="simple" csTypeId="urn:microsoft.com/office/officeart/2005/8/colors/accent0_1" csCatId="mainScheme"/>
      <dgm:spPr/>
      <dgm:t>
        <a:bodyPr/>
        <a:lstStyle/>
        <a:p>
          <a:endParaRPr lang="tr-TR"/>
        </a:p>
      </dgm:t>
    </dgm:pt>
    <dgm:pt modelId="{3669738A-871E-45DC-838B-5AAAC599FA8D}">
      <dgm:prSet/>
      <dgm:spPr/>
      <dgm:t>
        <a:bodyPr/>
        <a:lstStyle/>
        <a:p>
          <a:pPr rtl="0"/>
          <a:r>
            <a:rPr lang="tr-TR" smtClean="0"/>
            <a:t>Birimin engelli öğrenci listelerini danışmanlara iletmesi</a:t>
          </a:r>
          <a:endParaRPr lang="tr-TR"/>
        </a:p>
      </dgm:t>
    </dgm:pt>
    <dgm:pt modelId="{51E94B89-268E-44AE-993F-B913572DF952}" type="parTrans" cxnId="{A95A4366-EAE8-4E5B-B950-839CDFF72574}">
      <dgm:prSet/>
      <dgm:spPr/>
      <dgm:t>
        <a:bodyPr/>
        <a:lstStyle/>
        <a:p>
          <a:endParaRPr lang="tr-TR"/>
        </a:p>
      </dgm:t>
    </dgm:pt>
    <dgm:pt modelId="{37DA7D9E-E2EF-4734-AB0E-537A7C14FAF8}" type="sibTrans" cxnId="{A95A4366-EAE8-4E5B-B950-839CDFF72574}">
      <dgm:prSet/>
      <dgm:spPr/>
      <dgm:t>
        <a:bodyPr/>
        <a:lstStyle/>
        <a:p>
          <a:endParaRPr lang="tr-TR"/>
        </a:p>
      </dgm:t>
    </dgm:pt>
    <dgm:pt modelId="{281C102E-0806-4B16-AA2A-33B8CD62596D}">
      <dgm:prSet/>
      <dgm:spPr/>
      <dgm:t>
        <a:bodyPr/>
        <a:lstStyle/>
        <a:p>
          <a:pPr rtl="0"/>
          <a:r>
            <a:rPr lang="tr-TR" smtClean="0"/>
            <a:t>Danışmanlığı yapılan öğrenciyle bireysel irtibata geçilmesi ve görüşmelerin tutanak altına alınması</a:t>
          </a:r>
          <a:endParaRPr lang="tr-TR"/>
        </a:p>
      </dgm:t>
    </dgm:pt>
    <dgm:pt modelId="{1655955B-07B1-4BFD-909C-E7C1C81A03F5}" type="parTrans" cxnId="{ECFB7D1D-033D-433B-B289-23B3CC2E21FA}">
      <dgm:prSet/>
      <dgm:spPr/>
      <dgm:t>
        <a:bodyPr/>
        <a:lstStyle/>
        <a:p>
          <a:endParaRPr lang="tr-TR"/>
        </a:p>
      </dgm:t>
    </dgm:pt>
    <dgm:pt modelId="{5991243B-E78D-4DD4-BC4E-F96BC7539FB5}" type="sibTrans" cxnId="{ECFB7D1D-033D-433B-B289-23B3CC2E21FA}">
      <dgm:prSet/>
      <dgm:spPr/>
      <dgm:t>
        <a:bodyPr/>
        <a:lstStyle/>
        <a:p>
          <a:endParaRPr lang="tr-TR"/>
        </a:p>
      </dgm:t>
    </dgm:pt>
    <dgm:pt modelId="{E17551E1-2CD4-47A3-8480-1617CB35813E}">
      <dgm:prSet/>
      <dgm:spPr/>
      <dgm:t>
        <a:bodyPr/>
        <a:lstStyle/>
        <a:p>
          <a:pPr rtl="0"/>
          <a:r>
            <a:rPr lang="tr-TR" smtClean="0"/>
            <a:t>Öğrencilerin uyarlama taleplerinin alınması ve değerlendirilmesi</a:t>
          </a:r>
          <a:endParaRPr lang="tr-TR"/>
        </a:p>
      </dgm:t>
    </dgm:pt>
    <dgm:pt modelId="{EAD0D72D-B5C6-4B61-A732-EE744CE7AEA9}" type="parTrans" cxnId="{D66BCA6D-9E5A-4BCB-B466-B464CA6C4519}">
      <dgm:prSet/>
      <dgm:spPr/>
      <dgm:t>
        <a:bodyPr/>
        <a:lstStyle/>
        <a:p>
          <a:endParaRPr lang="tr-TR"/>
        </a:p>
      </dgm:t>
    </dgm:pt>
    <dgm:pt modelId="{04455E42-DE93-4FBE-967D-864BC1CEEBC5}" type="sibTrans" cxnId="{D66BCA6D-9E5A-4BCB-B466-B464CA6C4519}">
      <dgm:prSet/>
      <dgm:spPr/>
      <dgm:t>
        <a:bodyPr/>
        <a:lstStyle/>
        <a:p>
          <a:endParaRPr lang="tr-TR"/>
        </a:p>
      </dgm:t>
    </dgm:pt>
    <dgm:pt modelId="{8B836416-A4CE-4890-A1FE-60BCB6A750D5}">
      <dgm:prSet/>
      <dgm:spPr/>
      <dgm:t>
        <a:bodyPr/>
        <a:lstStyle/>
        <a:p>
          <a:pPr rtl="0"/>
          <a:r>
            <a:rPr lang="tr-TR" smtClean="0"/>
            <a:t>Birimle uyarlama sürecinde işbirliğinde bulunması</a:t>
          </a:r>
          <a:endParaRPr lang="tr-TR"/>
        </a:p>
      </dgm:t>
    </dgm:pt>
    <dgm:pt modelId="{BC8D1D6B-8B53-45F8-9018-B1E669D51371}" type="parTrans" cxnId="{C96DC386-4F4D-413E-A540-0BD8BBC43715}">
      <dgm:prSet/>
      <dgm:spPr/>
      <dgm:t>
        <a:bodyPr/>
        <a:lstStyle/>
        <a:p>
          <a:endParaRPr lang="tr-TR"/>
        </a:p>
      </dgm:t>
    </dgm:pt>
    <dgm:pt modelId="{E9E7C3C8-9A1A-4491-A9D3-FBA51F3FA99C}" type="sibTrans" cxnId="{C96DC386-4F4D-413E-A540-0BD8BBC43715}">
      <dgm:prSet/>
      <dgm:spPr/>
      <dgm:t>
        <a:bodyPr/>
        <a:lstStyle/>
        <a:p>
          <a:endParaRPr lang="tr-TR"/>
        </a:p>
      </dgm:t>
    </dgm:pt>
    <dgm:pt modelId="{587D611A-C14A-4935-ACA6-7F6307A23DB8}">
      <dgm:prSet/>
      <dgm:spPr/>
      <dgm:t>
        <a:bodyPr/>
        <a:lstStyle/>
        <a:p>
          <a:pPr rtl="0"/>
          <a:r>
            <a:rPr lang="tr-TR" smtClean="0"/>
            <a:t>Resmi yazıyla uyarlama taleplerinin ilgili öğretim elemanlarına iletilmesi</a:t>
          </a:r>
          <a:endParaRPr lang="tr-TR"/>
        </a:p>
      </dgm:t>
    </dgm:pt>
    <dgm:pt modelId="{E0793BF5-1EF2-4EBB-B8E6-55B661939DFC}" type="parTrans" cxnId="{D0065473-5FA5-4344-BC46-022386235824}">
      <dgm:prSet/>
      <dgm:spPr/>
      <dgm:t>
        <a:bodyPr/>
        <a:lstStyle/>
        <a:p>
          <a:endParaRPr lang="tr-TR"/>
        </a:p>
      </dgm:t>
    </dgm:pt>
    <dgm:pt modelId="{D0A857DB-F97E-48DF-BEE6-A5B0725499B2}" type="sibTrans" cxnId="{D0065473-5FA5-4344-BC46-022386235824}">
      <dgm:prSet/>
      <dgm:spPr/>
      <dgm:t>
        <a:bodyPr/>
        <a:lstStyle/>
        <a:p>
          <a:endParaRPr lang="tr-TR"/>
        </a:p>
      </dgm:t>
    </dgm:pt>
    <dgm:pt modelId="{A0A790C7-B140-4E2F-9FA7-EC9391537B6B}">
      <dgm:prSet/>
      <dgm:spPr/>
      <dgm:t>
        <a:bodyPr/>
        <a:lstStyle/>
        <a:p>
          <a:pPr rtl="0"/>
          <a:r>
            <a:rPr lang="tr-TR" smtClean="0"/>
            <a:t>Sürecin takibi ve uyarlama örneklerinin kaydedilmesi</a:t>
          </a:r>
          <a:endParaRPr lang="tr-TR"/>
        </a:p>
      </dgm:t>
    </dgm:pt>
    <dgm:pt modelId="{A65550D1-C387-4830-9A1F-FF4A0CB132AA}" type="parTrans" cxnId="{F667D711-06D5-4829-BB82-BAC2287A4AF9}">
      <dgm:prSet/>
      <dgm:spPr/>
      <dgm:t>
        <a:bodyPr/>
        <a:lstStyle/>
        <a:p>
          <a:endParaRPr lang="tr-TR"/>
        </a:p>
      </dgm:t>
    </dgm:pt>
    <dgm:pt modelId="{309BE749-6181-455F-84A3-5822B7F70274}" type="sibTrans" cxnId="{F667D711-06D5-4829-BB82-BAC2287A4AF9}">
      <dgm:prSet/>
      <dgm:spPr/>
      <dgm:t>
        <a:bodyPr/>
        <a:lstStyle/>
        <a:p>
          <a:endParaRPr lang="tr-TR"/>
        </a:p>
      </dgm:t>
    </dgm:pt>
    <dgm:pt modelId="{90CD6503-8787-4F1F-94C1-78CE1EDAE98B}" type="pres">
      <dgm:prSet presAssocID="{A4C4F72D-5369-49AC-85BC-7D0AEDF6DEB1}" presName="Name0" presStyleCnt="0">
        <dgm:presLayoutVars>
          <dgm:dir/>
          <dgm:animLvl val="lvl"/>
          <dgm:resizeHandles val="exact"/>
        </dgm:presLayoutVars>
      </dgm:prSet>
      <dgm:spPr/>
      <dgm:t>
        <a:bodyPr/>
        <a:lstStyle/>
        <a:p>
          <a:endParaRPr lang="tr-TR"/>
        </a:p>
      </dgm:t>
    </dgm:pt>
    <dgm:pt modelId="{A54CB1A0-B2BC-4AF0-BFE4-EA05C6E69215}" type="pres">
      <dgm:prSet presAssocID="{A0A790C7-B140-4E2F-9FA7-EC9391537B6B}" presName="boxAndChildren" presStyleCnt="0"/>
      <dgm:spPr/>
    </dgm:pt>
    <dgm:pt modelId="{80631849-12CD-4675-9870-B20404E693FE}" type="pres">
      <dgm:prSet presAssocID="{A0A790C7-B140-4E2F-9FA7-EC9391537B6B}" presName="parentTextBox" presStyleLbl="node1" presStyleIdx="0" presStyleCnt="6"/>
      <dgm:spPr/>
      <dgm:t>
        <a:bodyPr/>
        <a:lstStyle/>
        <a:p>
          <a:endParaRPr lang="tr-TR"/>
        </a:p>
      </dgm:t>
    </dgm:pt>
    <dgm:pt modelId="{6BF6334B-1537-4FE0-BD07-81813F3D474E}" type="pres">
      <dgm:prSet presAssocID="{D0A857DB-F97E-48DF-BEE6-A5B0725499B2}" presName="sp" presStyleCnt="0"/>
      <dgm:spPr/>
    </dgm:pt>
    <dgm:pt modelId="{3751AC89-F6BD-41DE-A815-B73F9AB18A7F}" type="pres">
      <dgm:prSet presAssocID="{587D611A-C14A-4935-ACA6-7F6307A23DB8}" presName="arrowAndChildren" presStyleCnt="0"/>
      <dgm:spPr/>
    </dgm:pt>
    <dgm:pt modelId="{E40DC925-713A-4E9B-84A1-308DADA04030}" type="pres">
      <dgm:prSet presAssocID="{587D611A-C14A-4935-ACA6-7F6307A23DB8}" presName="parentTextArrow" presStyleLbl="node1" presStyleIdx="1" presStyleCnt="6"/>
      <dgm:spPr/>
      <dgm:t>
        <a:bodyPr/>
        <a:lstStyle/>
        <a:p>
          <a:endParaRPr lang="tr-TR"/>
        </a:p>
      </dgm:t>
    </dgm:pt>
    <dgm:pt modelId="{CB0345F3-8AB8-44BA-A43B-AE624AF19438}" type="pres">
      <dgm:prSet presAssocID="{E9E7C3C8-9A1A-4491-A9D3-FBA51F3FA99C}" presName="sp" presStyleCnt="0"/>
      <dgm:spPr/>
    </dgm:pt>
    <dgm:pt modelId="{D026E72C-2BC3-47B3-A5ED-0EFEE3A86025}" type="pres">
      <dgm:prSet presAssocID="{8B836416-A4CE-4890-A1FE-60BCB6A750D5}" presName="arrowAndChildren" presStyleCnt="0"/>
      <dgm:spPr/>
    </dgm:pt>
    <dgm:pt modelId="{4A829894-F35E-4793-8CF7-7280BCF73B66}" type="pres">
      <dgm:prSet presAssocID="{8B836416-A4CE-4890-A1FE-60BCB6A750D5}" presName="parentTextArrow" presStyleLbl="node1" presStyleIdx="2" presStyleCnt="6"/>
      <dgm:spPr/>
      <dgm:t>
        <a:bodyPr/>
        <a:lstStyle/>
        <a:p>
          <a:endParaRPr lang="tr-TR"/>
        </a:p>
      </dgm:t>
    </dgm:pt>
    <dgm:pt modelId="{D15536EF-4257-403C-B5FD-3C64D4AC9F31}" type="pres">
      <dgm:prSet presAssocID="{04455E42-DE93-4FBE-967D-864BC1CEEBC5}" presName="sp" presStyleCnt="0"/>
      <dgm:spPr/>
    </dgm:pt>
    <dgm:pt modelId="{980EE3D6-9E7D-4161-8CD1-48C5B0046AFC}" type="pres">
      <dgm:prSet presAssocID="{E17551E1-2CD4-47A3-8480-1617CB35813E}" presName="arrowAndChildren" presStyleCnt="0"/>
      <dgm:spPr/>
    </dgm:pt>
    <dgm:pt modelId="{8DE62757-048F-4D22-B021-C74791CAB5C6}" type="pres">
      <dgm:prSet presAssocID="{E17551E1-2CD4-47A3-8480-1617CB35813E}" presName="parentTextArrow" presStyleLbl="node1" presStyleIdx="3" presStyleCnt="6"/>
      <dgm:spPr/>
      <dgm:t>
        <a:bodyPr/>
        <a:lstStyle/>
        <a:p>
          <a:endParaRPr lang="tr-TR"/>
        </a:p>
      </dgm:t>
    </dgm:pt>
    <dgm:pt modelId="{75858F08-3BB2-47BA-A74E-53977041D224}" type="pres">
      <dgm:prSet presAssocID="{5991243B-E78D-4DD4-BC4E-F96BC7539FB5}" presName="sp" presStyleCnt="0"/>
      <dgm:spPr/>
    </dgm:pt>
    <dgm:pt modelId="{1559B5B9-11C7-4A6E-9814-C5AE5B23B204}" type="pres">
      <dgm:prSet presAssocID="{281C102E-0806-4B16-AA2A-33B8CD62596D}" presName="arrowAndChildren" presStyleCnt="0"/>
      <dgm:spPr/>
    </dgm:pt>
    <dgm:pt modelId="{B863BEBE-9976-41F6-B29A-A3FB91DD5AB1}" type="pres">
      <dgm:prSet presAssocID="{281C102E-0806-4B16-AA2A-33B8CD62596D}" presName="parentTextArrow" presStyleLbl="node1" presStyleIdx="4" presStyleCnt="6"/>
      <dgm:spPr/>
      <dgm:t>
        <a:bodyPr/>
        <a:lstStyle/>
        <a:p>
          <a:endParaRPr lang="tr-TR"/>
        </a:p>
      </dgm:t>
    </dgm:pt>
    <dgm:pt modelId="{1C64C788-A48C-49A8-9CCD-D4884706E9B9}" type="pres">
      <dgm:prSet presAssocID="{37DA7D9E-E2EF-4734-AB0E-537A7C14FAF8}" presName="sp" presStyleCnt="0"/>
      <dgm:spPr/>
    </dgm:pt>
    <dgm:pt modelId="{BB6E226D-E3F5-449B-BAF8-045763014C9D}" type="pres">
      <dgm:prSet presAssocID="{3669738A-871E-45DC-838B-5AAAC599FA8D}" presName="arrowAndChildren" presStyleCnt="0"/>
      <dgm:spPr/>
    </dgm:pt>
    <dgm:pt modelId="{2BD4291F-495F-4483-A007-1F6676C4A56B}" type="pres">
      <dgm:prSet presAssocID="{3669738A-871E-45DC-838B-5AAAC599FA8D}" presName="parentTextArrow" presStyleLbl="node1" presStyleIdx="5" presStyleCnt="6"/>
      <dgm:spPr/>
      <dgm:t>
        <a:bodyPr/>
        <a:lstStyle/>
        <a:p>
          <a:endParaRPr lang="tr-TR"/>
        </a:p>
      </dgm:t>
    </dgm:pt>
  </dgm:ptLst>
  <dgm:cxnLst>
    <dgm:cxn modelId="{D0065473-5FA5-4344-BC46-022386235824}" srcId="{A4C4F72D-5369-49AC-85BC-7D0AEDF6DEB1}" destId="{587D611A-C14A-4935-ACA6-7F6307A23DB8}" srcOrd="4" destOrd="0" parTransId="{E0793BF5-1EF2-4EBB-B8E6-55B661939DFC}" sibTransId="{D0A857DB-F97E-48DF-BEE6-A5B0725499B2}"/>
    <dgm:cxn modelId="{33CA13DF-6747-42A6-9FA6-5D62BFBA7F26}" type="presOf" srcId="{281C102E-0806-4B16-AA2A-33B8CD62596D}" destId="{B863BEBE-9976-41F6-B29A-A3FB91DD5AB1}" srcOrd="0" destOrd="0" presId="urn:microsoft.com/office/officeart/2005/8/layout/process4"/>
    <dgm:cxn modelId="{C96DC386-4F4D-413E-A540-0BD8BBC43715}" srcId="{A4C4F72D-5369-49AC-85BC-7D0AEDF6DEB1}" destId="{8B836416-A4CE-4890-A1FE-60BCB6A750D5}" srcOrd="3" destOrd="0" parTransId="{BC8D1D6B-8B53-45F8-9018-B1E669D51371}" sibTransId="{E9E7C3C8-9A1A-4491-A9D3-FBA51F3FA99C}"/>
    <dgm:cxn modelId="{3EACB77E-F0DD-4A9A-A7C3-6A0E9A92CBD5}" type="presOf" srcId="{3669738A-871E-45DC-838B-5AAAC599FA8D}" destId="{2BD4291F-495F-4483-A007-1F6676C4A56B}" srcOrd="0" destOrd="0" presId="urn:microsoft.com/office/officeart/2005/8/layout/process4"/>
    <dgm:cxn modelId="{6869C849-A05E-4E7A-8ED6-D69F2A579982}" type="presOf" srcId="{A0A790C7-B140-4E2F-9FA7-EC9391537B6B}" destId="{80631849-12CD-4675-9870-B20404E693FE}" srcOrd="0" destOrd="0" presId="urn:microsoft.com/office/officeart/2005/8/layout/process4"/>
    <dgm:cxn modelId="{D894675C-2932-4C33-AC27-063B07236858}" type="presOf" srcId="{8B836416-A4CE-4890-A1FE-60BCB6A750D5}" destId="{4A829894-F35E-4793-8CF7-7280BCF73B66}" srcOrd="0" destOrd="0" presId="urn:microsoft.com/office/officeart/2005/8/layout/process4"/>
    <dgm:cxn modelId="{A95A4366-EAE8-4E5B-B950-839CDFF72574}" srcId="{A4C4F72D-5369-49AC-85BC-7D0AEDF6DEB1}" destId="{3669738A-871E-45DC-838B-5AAAC599FA8D}" srcOrd="0" destOrd="0" parTransId="{51E94B89-268E-44AE-993F-B913572DF952}" sibTransId="{37DA7D9E-E2EF-4734-AB0E-537A7C14FAF8}"/>
    <dgm:cxn modelId="{F667D711-06D5-4829-BB82-BAC2287A4AF9}" srcId="{A4C4F72D-5369-49AC-85BC-7D0AEDF6DEB1}" destId="{A0A790C7-B140-4E2F-9FA7-EC9391537B6B}" srcOrd="5" destOrd="0" parTransId="{A65550D1-C387-4830-9A1F-FF4A0CB132AA}" sibTransId="{309BE749-6181-455F-84A3-5822B7F70274}"/>
    <dgm:cxn modelId="{BBA17BF6-260C-43EE-86D3-B3269EF3B4BC}" type="presOf" srcId="{587D611A-C14A-4935-ACA6-7F6307A23DB8}" destId="{E40DC925-713A-4E9B-84A1-308DADA04030}" srcOrd="0" destOrd="0" presId="urn:microsoft.com/office/officeart/2005/8/layout/process4"/>
    <dgm:cxn modelId="{2417ED33-C801-4AA8-BBA6-FF36CFD62319}" type="presOf" srcId="{A4C4F72D-5369-49AC-85BC-7D0AEDF6DEB1}" destId="{90CD6503-8787-4F1F-94C1-78CE1EDAE98B}" srcOrd="0" destOrd="0" presId="urn:microsoft.com/office/officeart/2005/8/layout/process4"/>
    <dgm:cxn modelId="{08B53E8E-9DB8-4103-9A09-F0E8BEF3B8E4}" type="presOf" srcId="{E17551E1-2CD4-47A3-8480-1617CB35813E}" destId="{8DE62757-048F-4D22-B021-C74791CAB5C6}" srcOrd="0" destOrd="0" presId="urn:microsoft.com/office/officeart/2005/8/layout/process4"/>
    <dgm:cxn modelId="{D66BCA6D-9E5A-4BCB-B466-B464CA6C4519}" srcId="{A4C4F72D-5369-49AC-85BC-7D0AEDF6DEB1}" destId="{E17551E1-2CD4-47A3-8480-1617CB35813E}" srcOrd="2" destOrd="0" parTransId="{EAD0D72D-B5C6-4B61-A732-EE744CE7AEA9}" sibTransId="{04455E42-DE93-4FBE-967D-864BC1CEEBC5}"/>
    <dgm:cxn modelId="{ECFB7D1D-033D-433B-B289-23B3CC2E21FA}" srcId="{A4C4F72D-5369-49AC-85BC-7D0AEDF6DEB1}" destId="{281C102E-0806-4B16-AA2A-33B8CD62596D}" srcOrd="1" destOrd="0" parTransId="{1655955B-07B1-4BFD-909C-E7C1C81A03F5}" sibTransId="{5991243B-E78D-4DD4-BC4E-F96BC7539FB5}"/>
    <dgm:cxn modelId="{412E14A6-7F46-4630-A23B-349B0D392A92}" type="presParOf" srcId="{90CD6503-8787-4F1F-94C1-78CE1EDAE98B}" destId="{A54CB1A0-B2BC-4AF0-BFE4-EA05C6E69215}" srcOrd="0" destOrd="0" presId="urn:microsoft.com/office/officeart/2005/8/layout/process4"/>
    <dgm:cxn modelId="{29989F1F-EDA7-49B8-91F7-BCD7C4286D08}" type="presParOf" srcId="{A54CB1A0-B2BC-4AF0-BFE4-EA05C6E69215}" destId="{80631849-12CD-4675-9870-B20404E693FE}" srcOrd="0" destOrd="0" presId="urn:microsoft.com/office/officeart/2005/8/layout/process4"/>
    <dgm:cxn modelId="{EC0B7E5D-BC7A-4455-8568-3C84C861E8F3}" type="presParOf" srcId="{90CD6503-8787-4F1F-94C1-78CE1EDAE98B}" destId="{6BF6334B-1537-4FE0-BD07-81813F3D474E}" srcOrd="1" destOrd="0" presId="urn:microsoft.com/office/officeart/2005/8/layout/process4"/>
    <dgm:cxn modelId="{F95B5A84-A0C2-4524-981D-3265A466ECDC}" type="presParOf" srcId="{90CD6503-8787-4F1F-94C1-78CE1EDAE98B}" destId="{3751AC89-F6BD-41DE-A815-B73F9AB18A7F}" srcOrd="2" destOrd="0" presId="urn:microsoft.com/office/officeart/2005/8/layout/process4"/>
    <dgm:cxn modelId="{2C6E8FFB-02B0-4020-8BEA-79EA517AD554}" type="presParOf" srcId="{3751AC89-F6BD-41DE-A815-B73F9AB18A7F}" destId="{E40DC925-713A-4E9B-84A1-308DADA04030}" srcOrd="0" destOrd="0" presId="urn:microsoft.com/office/officeart/2005/8/layout/process4"/>
    <dgm:cxn modelId="{16792056-55BC-4AA2-8056-0E3FF7B6BCA4}" type="presParOf" srcId="{90CD6503-8787-4F1F-94C1-78CE1EDAE98B}" destId="{CB0345F3-8AB8-44BA-A43B-AE624AF19438}" srcOrd="3" destOrd="0" presId="urn:microsoft.com/office/officeart/2005/8/layout/process4"/>
    <dgm:cxn modelId="{9DA035B7-1DBB-40E9-91DC-940719890705}" type="presParOf" srcId="{90CD6503-8787-4F1F-94C1-78CE1EDAE98B}" destId="{D026E72C-2BC3-47B3-A5ED-0EFEE3A86025}" srcOrd="4" destOrd="0" presId="urn:microsoft.com/office/officeart/2005/8/layout/process4"/>
    <dgm:cxn modelId="{0BB0BFE1-44AF-400D-AA4C-6B14506D9ACA}" type="presParOf" srcId="{D026E72C-2BC3-47B3-A5ED-0EFEE3A86025}" destId="{4A829894-F35E-4793-8CF7-7280BCF73B66}" srcOrd="0" destOrd="0" presId="urn:microsoft.com/office/officeart/2005/8/layout/process4"/>
    <dgm:cxn modelId="{C7E10BA6-6EE2-4F16-81BE-2C3D5F935421}" type="presParOf" srcId="{90CD6503-8787-4F1F-94C1-78CE1EDAE98B}" destId="{D15536EF-4257-403C-B5FD-3C64D4AC9F31}" srcOrd="5" destOrd="0" presId="urn:microsoft.com/office/officeart/2005/8/layout/process4"/>
    <dgm:cxn modelId="{82B56F26-9F2E-469E-B61E-95EE8056D64C}" type="presParOf" srcId="{90CD6503-8787-4F1F-94C1-78CE1EDAE98B}" destId="{980EE3D6-9E7D-4161-8CD1-48C5B0046AFC}" srcOrd="6" destOrd="0" presId="urn:microsoft.com/office/officeart/2005/8/layout/process4"/>
    <dgm:cxn modelId="{CECF7006-A4A3-43BC-AEC3-09D8FBEFADA4}" type="presParOf" srcId="{980EE3D6-9E7D-4161-8CD1-48C5B0046AFC}" destId="{8DE62757-048F-4D22-B021-C74791CAB5C6}" srcOrd="0" destOrd="0" presId="urn:microsoft.com/office/officeart/2005/8/layout/process4"/>
    <dgm:cxn modelId="{6CFC9C7F-50A5-4F72-8D90-8D9215BD442B}" type="presParOf" srcId="{90CD6503-8787-4F1F-94C1-78CE1EDAE98B}" destId="{75858F08-3BB2-47BA-A74E-53977041D224}" srcOrd="7" destOrd="0" presId="urn:microsoft.com/office/officeart/2005/8/layout/process4"/>
    <dgm:cxn modelId="{BECE75DA-FDA2-4E68-B547-6A66F56E3C76}" type="presParOf" srcId="{90CD6503-8787-4F1F-94C1-78CE1EDAE98B}" destId="{1559B5B9-11C7-4A6E-9814-C5AE5B23B204}" srcOrd="8" destOrd="0" presId="urn:microsoft.com/office/officeart/2005/8/layout/process4"/>
    <dgm:cxn modelId="{7B62C5E5-A87D-485F-83C1-714CB1529989}" type="presParOf" srcId="{1559B5B9-11C7-4A6E-9814-C5AE5B23B204}" destId="{B863BEBE-9976-41F6-B29A-A3FB91DD5AB1}" srcOrd="0" destOrd="0" presId="urn:microsoft.com/office/officeart/2005/8/layout/process4"/>
    <dgm:cxn modelId="{445A390A-ACFD-4E9A-A5B7-ABED7D82FE15}" type="presParOf" srcId="{90CD6503-8787-4F1F-94C1-78CE1EDAE98B}" destId="{1C64C788-A48C-49A8-9CCD-D4884706E9B9}" srcOrd="9" destOrd="0" presId="urn:microsoft.com/office/officeart/2005/8/layout/process4"/>
    <dgm:cxn modelId="{E618E095-6899-4E6B-980C-218CC516E7B3}" type="presParOf" srcId="{90CD6503-8787-4F1F-94C1-78CE1EDAE98B}" destId="{BB6E226D-E3F5-449B-BAF8-045763014C9D}" srcOrd="10" destOrd="0" presId="urn:microsoft.com/office/officeart/2005/8/layout/process4"/>
    <dgm:cxn modelId="{6FF19694-EA31-45A1-82DE-0ED2B5F7196A}" type="presParOf" srcId="{BB6E226D-E3F5-449B-BAF8-045763014C9D}" destId="{2BD4291F-495F-4483-A007-1F6676C4A5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20723-FD02-4FA2-BE20-0BAC05E7423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F55321B4-63D2-4996-A9ED-78A73A45BAAC}">
      <dgm:prSet phldrT="[Metin]"/>
      <dgm:spPr/>
      <dgm:t>
        <a:bodyPr/>
        <a:lstStyle/>
        <a:p>
          <a:r>
            <a:rPr lang="tr-TR" dirty="0" smtClean="0"/>
            <a:t>Engelli Öğrenci Birim Başvuru Formu</a:t>
          </a:r>
        </a:p>
        <a:p>
          <a:r>
            <a:rPr lang="tr-TR" dirty="0" smtClean="0"/>
            <a:t>Gönüllü Akran Başvuru Formu</a:t>
          </a:r>
        </a:p>
        <a:p>
          <a:r>
            <a:rPr lang="tr-TR" dirty="0" smtClean="0"/>
            <a:t>Eğitimde Uyarlama Formu</a:t>
          </a:r>
          <a:endParaRPr lang="tr-TR" dirty="0"/>
        </a:p>
      </dgm:t>
    </dgm:pt>
    <dgm:pt modelId="{E5026062-B1FC-43D5-B79E-86BB0BD1023D}" type="parTrans" cxnId="{C1F50726-000D-474D-B94B-34F2718C305B}">
      <dgm:prSet/>
      <dgm:spPr/>
      <dgm:t>
        <a:bodyPr/>
        <a:lstStyle/>
        <a:p>
          <a:endParaRPr lang="tr-TR"/>
        </a:p>
      </dgm:t>
    </dgm:pt>
    <dgm:pt modelId="{326DFF45-255E-4CB9-B63C-5CBA63CBBD74}" type="sibTrans" cxnId="{C1F50726-000D-474D-B94B-34F2718C305B}">
      <dgm:prSet/>
      <dgm:spPr/>
      <dgm:t>
        <a:bodyPr/>
        <a:lstStyle/>
        <a:p>
          <a:endParaRPr lang="tr-TR"/>
        </a:p>
      </dgm:t>
    </dgm:pt>
    <dgm:pt modelId="{275549A6-B65B-42BF-819F-18AC004B1877}">
      <dgm:prSet phldrT="[Metin]" custT="1"/>
      <dgm:spPr/>
      <dgm:t>
        <a:bodyPr/>
        <a:lstStyle/>
        <a:p>
          <a:r>
            <a:rPr lang="tr-TR" sz="2000" dirty="0" smtClean="0"/>
            <a:t>anket.mu.edu.tr adresinde ulaşabilir ve/veya öğrencileri yönlendirebilirsiniz.</a:t>
          </a:r>
          <a:endParaRPr lang="tr-TR" sz="2000" dirty="0"/>
        </a:p>
      </dgm:t>
    </dgm:pt>
    <dgm:pt modelId="{A15C87EB-AB12-4604-9802-30BFCEEE6595}" type="parTrans" cxnId="{2133A318-55B9-4A81-A307-3601585F71E1}">
      <dgm:prSet/>
      <dgm:spPr/>
      <dgm:t>
        <a:bodyPr/>
        <a:lstStyle/>
        <a:p>
          <a:endParaRPr lang="tr-TR"/>
        </a:p>
      </dgm:t>
    </dgm:pt>
    <dgm:pt modelId="{80A294FA-0AB4-4A0C-B70B-5B65CE0EE730}" type="sibTrans" cxnId="{2133A318-55B9-4A81-A307-3601585F71E1}">
      <dgm:prSet/>
      <dgm:spPr/>
      <dgm:t>
        <a:bodyPr/>
        <a:lstStyle/>
        <a:p>
          <a:endParaRPr lang="tr-TR"/>
        </a:p>
      </dgm:t>
    </dgm:pt>
    <dgm:pt modelId="{E24F3C36-CEEB-42F6-9840-37196143A4B5}">
      <dgm:prSet phldrT="[Metin]"/>
      <dgm:spPr/>
      <dgm:t>
        <a:bodyPr/>
        <a:lstStyle/>
        <a:p>
          <a:r>
            <a:rPr lang="tr-TR" dirty="0" smtClean="0"/>
            <a:t>Öğrenci Uyarlama Talep Dilekçesi</a:t>
          </a:r>
        </a:p>
        <a:p>
          <a:r>
            <a:rPr lang="tr-TR" dirty="0" smtClean="0"/>
            <a:t>Uyarlama Talep Formu</a:t>
          </a:r>
        </a:p>
        <a:p>
          <a:r>
            <a:rPr lang="tr-TR" dirty="0" smtClean="0"/>
            <a:t>Ses/Görüntü Kaydı Taahhütname</a:t>
          </a:r>
        </a:p>
        <a:p>
          <a:r>
            <a:rPr lang="tr-TR" dirty="0" smtClean="0"/>
            <a:t>MSKÜ El Rehberi </a:t>
          </a:r>
        </a:p>
        <a:p>
          <a:endParaRPr lang="tr-TR" dirty="0"/>
        </a:p>
      </dgm:t>
    </dgm:pt>
    <dgm:pt modelId="{9C3022F4-9CF2-4537-BDFB-60D009347A29}" type="parTrans" cxnId="{A26D76FD-426C-458B-BCEB-85C628DEB295}">
      <dgm:prSet/>
      <dgm:spPr/>
      <dgm:t>
        <a:bodyPr/>
        <a:lstStyle/>
        <a:p>
          <a:endParaRPr lang="tr-TR"/>
        </a:p>
      </dgm:t>
    </dgm:pt>
    <dgm:pt modelId="{506CBDD1-6ED5-4847-83C9-2CECCB13E072}" type="sibTrans" cxnId="{A26D76FD-426C-458B-BCEB-85C628DEB295}">
      <dgm:prSet/>
      <dgm:spPr/>
      <dgm:t>
        <a:bodyPr/>
        <a:lstStyle/>
        <a:p>
          <a:endParaRPr lang="tr-TR"/>
        </a:p>
      </dgm:t>
    </dgm:pt>
    <dgm:pt modelId="{6C5C198B-7743-47B7-B7C8-DDD0D922019A}">
      <dgm:prSet phldrT="[Metin]" custT="1"/>
      <dgm:spPr/>
      <dgm:t>
        <a:bodyPr/>
        <a:lstStyle/>
        <a:p>
          <a:r>
            <a:rPr lang="tr-TR" sz="2000" dirty="0" smtClean="0"/>
            <a:t>engelsiz.mu.edu.tr web sayfasında yer alan belgeler bölümünden ulaşabilirsiniz. </a:t>
          </a:r>
          <a:endParaRPr lang="tr-TR" sz="2000" dirty="0"/>
        </a:p>
      </dgm:t>
    </dgm:pt>
    <dgm:pt modelId="{5C66D510-E5B7-40F0-8556-DBCD3235B4FF}" type="parTrans" cxnId="{5B71177A-E405-4BA5-B03B-FEB70100D2AC}">
      <dgm:prSet/>
      <dgm:spPr/>
      <dgm:t>
        <a:bodyPr/>
        <a:lstStyle/>
        <a:p>
          <a:endParaRPr lang="tr-TR"/>
        </a:p>
      </dgm:t>
    </dgm:pt>
    <dgm:pt modelId="{88CB462C-21CA-4DA8-BBE7-0307544272EC}" type="sibTrans" cxnId="{5B71177A-E405-4BA5-B03B-FEB70100D2AC}">
      <dgm:prSet/>
      <dgm:spPr/>
      <dgm:t>
        <a:bodyPr/>
        <a:lstStyle/>
        <a:p>
          <a:endParaRPr lang="tr-TR"/>
        </a:p>
      </dgm:t>
    </dgm:pt>
    <dgm:pt modelId="{FEE5365A-776D-4CD6-9E0E-3E597592178E}" type="pres">
      <dgm:prSet presAssocID="{0C120723-FD02-4FA2-BE20-0BAC05E74239}" presName="Name0" presStyleCnt="0">
        <dgm:presLayoutVars>
          <dgm:dir/>
          <dgm:animLvl val="lvl"/>
          <dgm:resizeHandles/>
        </dgm:presLayoutVars>
      </dgm:prSet>
      <dgm:spPr/>
      <dgm:t>
        <a:bodyPr/>
        <a:lstStyle/>
        <a:p>
          <a:endParaRPr lang="tr-TR"/>
        </a:p>
      </dgm:t>
    </dgm:pt>
    <dgm:pt modelId="{70CE851F-74C5-44EC-8639-C2BDCB54262B}" type="pres">
      <dgm:prSet presAssocID="{F55321B4-63D2-4996-A9ED-78A73A45BAAC}" presName="linNode" presStyleCnt="0"/>
      <dgm:spPr/>
    </dgm:pt>
    <dgm:pt modelId="{6595DA4A-67BB-4150-BA5C-65AF5190B19D}" type="pres">
      <dgm:prSet presAssocID="{F55321B4-63D2-4996-A9ED-78A73A45BAAC}" presName="parentShp" presStyleLbl="node1" presStyleIdx="0" presStyleCnt="2">
        <dgm:presLayoutVars>
          <dgm:bulletEnabled val="1"/>
        </dgm:presLayoutVars>
      </dgm:prSet>
      <dgm:spPr/>
      <dgm:t>
        <a:bodyPr/>
        <a:lstStyle/>
        <a:p>
          <a:endParaRPr lang="tr-TR"/>
        </a:p>
      </dgm:t>
    </dgm:pt>
    <dgm:pt modelId="{CA505C16-1957-4728-8267-70235225B74C}" type="pres">
      <dgm:prSet presAssocID="{F55321B4-63D2-4996-A9ED-78A73A45BAAC}" presName="childShp" presStyleLbl="bgAccFollowNode1" presStyleIdx="0" presStyleCnt="2">
        <dgm:presLayoutVars>
          <dgm:bulletEnabled val="1"/>
        </dgm:presLayoutVars>
      </dgm:prSet>
      <dgm:spPr/>
      <dgm:t>
        <a:bodyPr/>
        <a:lstStyle/>
        <a:p>
          <a:endParaRPr lang="tr-TR"/>
        </a:p>
      </dgm:t>
    </dgm:pt>
    <dgm:pt modelId="{8C38C890-2CFB-44C5-973A-8E213C7689AE}" type="pres">
      <dgm:prSet presAssocID="{326DFF45-255E-4CB9-B63C-5CBA63CBBD74}" presName="spacing" presStyleCnt="0"/>
      <dgm:spPr/>
    </dgm:pt>
    <dgm:pt modelId="{6AC30C33-3CBE-496E-9AB9-1AC1B8577CF3}" type="pres">
      <dgm:prSet presAssocID="{E24F3C36-CEEB-42F6-9840-37196143A4B5}" presName="linNode" presStyleCnt="0"/>
      <dgm:spPr/>
    </dgm:pt>
    <dgm:pt modelId="{A9675589-4AB8-44B6-8CE8-76776DCC71DD}" type="pres">
      <dgm:prSet presAssocID="{E24F3C36-CEEB-42F6-9840-37196143A4B5}" presName="parentShp" presStyleLbl="node1" presStyleIdx="1" presStyleCnt="2">
        <dgm:presLayoutVars>
          <dgm:bulletEnabled val="1"/>
        </dgm:presLayoutVars>
      </dgm:prSet>
      <dgm:spPr/>
      <dgm:t>
        <a:bodyPr/>
        <a:lstStyle/>
        <a:p>
          <a:endParaRPr lang="tr-TR"/>
        </a:p>
      </dgm:t>
    </dgm:pt>
    <dgm:pt modelId="{586B49AF-047E-4DA4-8EFD-8533B0791A8E}" type="pres">
      <dgm:prSet presAssocID="{E24F3C36-CEEB-42F6-9840-37196143A4B5}" presName="childShp" presStyleLbl="bgAccFollowNode1" presStyleIdx="1" presStyleCnt="2">
        <dgm:presLayoutVars>
          <dgm:bulletEnabled val="1"/>
        </dgm:presLayoutVars>
      </dgm:prSet>
      <dgm:spPr/>
      <dgm:t>
        <a:bodyPr/>
        <a:lstStyle/>
        <a:p>
          <a:endParaRPr lang="tr-TR"/>
        </a:p>
      </dgm:t>
    </dgm:pt>
  </dgm:ptLst>
  <dgm:cxnLst>
    <dgm:cxn modelId="{D1505C50-8B6E-4FB4-B2B2-8ED4CD42A1B5}" type="presOf" srcId="{E24F3C36-CEEB-42F6-9840-37196143A4B5}" destId="{A9675589-4AB8-44B6-8CE8-76776DCC71DD}" srcOrd="0" destOrd="0" presId="urn:microsoft.com/office/officeart/2005/8/layout/vList6"/>
    <dgm:cxn modelId="{A26D76FD-426C-458B-BCEB-85C628DEB295}" srcId="{0C120723-FD02-4FA2-BE20-0BAC05E74239}" destId="{E24F3C36-CEEB-42F6-9840-37196143A4B5}" srcOrd="1" destOrd="0" parTransId="{9C3022F4-9CF2-4537-BDFB-60D009347A29}" sibTransId="{506CBDD1-6ED5-4847-83C9-2CECCB13E072}"/>
    <dgm:cxn modelId="{D4401F40-5D04-4754-B715-B24898D5740D}" type="presOf" srcId="{0C120723-FD02-4FA2-BE20-0BAC05E74239}" destId="{FEE5365A-776D-4CD6-9E0E-3E597592178E}" srcOrd="0" destOrd="0" presId="urn:microsoft.com/office/officeart/2005/8/layout/vList6"/>
    <dgm:cxn modelId="{AA6A8F0C-995B-44DC-8F57-DA3A7AC1D8B5}" type="presOf" srcId="{F55321B4-63D2-4996-A9ED-78A73A45BAAC}" destId="{6595DA4A-67BB-4150-BA5C-65AF5190B19D}" srcOrd="0" destOrd="0" presId="urn:microsoft.com/office/officeart/2005/8/layout/vList6"/>
    <dgm:cxn modelId="{C1F50726-000D-474D-B94B-34F2718C305B}" srcId="{0C120723-FD02-4FA2-BE20-0BAC05E74239}" destId="{F55321B4-63D2-4996-A9ED-78A73A45BAAC}" srcOrd="0" destOrd="0" parTransId="{E5026062-B1FC-43D5-B79E-86BB0BD1023D}" sibTransId="{326DFF45-255E-4CB9-B63C-5CBA63CBBD74}"/>
    <dgm:cxn modelId="{5B71177A-E405-4BA5-B03B-FEB70100D2AC}" srcId="{E24F3C36-CEEB-42F6-9840-37196143A4B5}" destId="{6C5C198B-7743-47B7-B7C8-DDD0D922019A}" srcOrd="0" destOrd="0" parTransId="{5C66D510-E5B7-40F0-8556-DBCD3235B4FF}" sibTransId="{88CB462C-21CA-4DA8-BBE7-0307544272EC}"/>
    <dgm:cxn modelId="{2133A318-55B9-4A81-A307-3601585F71E1}" srcId="{F55321B4-63D2-4996-A9ED-78A73A45BAAC}" destId="{275549A6-B65B-42BF-819F-18AC004B1877}" srcOrd="0" destOrd="0" parTransId="{A15C87EB-AB12-4604-9802-30BFCEEE6595}" sibTransId="{80A294FA-0AB4-4A0C-B70B-5B65CE0EE730}"/>
    <dgm:cxn modelId="{5FFB1395-39A5-4163-ACBC-EF2298B48F66}" type="presOf" srcId="{6C5C198B-7743-47B7-B7C8-DDD0D922019A}" destId="{586B49AF-047E-4DA4-8EFD-8533B0791A8E}" srcOrd="0" destOrd="0" presId="urn:microsoft.com/office/officeart/2005/8/layout/vList6"/>
    <dgm:cxn modelId="{75A8B18F-1B5B-40CD-A575-45A7F1CC11F6}" type="presOf" srcId="{275549A6-B65B-42BF-819F-18AC004B1877}" destId="{CA505C16-1957-4728-8267-70235225B74C}" srcOrd="0" destOrd="0" presId="urn:microsoft.com/office/officeart/2005/8/layout/vList6"/>
    <dgm:cxn modelId="{C0A2D846-F8F5-4EAD-AA96-7F2ADD7E3126}" type="presParOf" srcId="{FEE5365A-776D-4CD6-9E0E-3E597592178E}" destId="{70CE851F-74C5-44EC-8639-C2BDCB54262B}" srcOrd="0" destOrd="0" presId="urn:microsoft.com/office/officeart/2005/8/layout/vList6"/>
    <dgm:cxn modelId="{437600D8-4191-488A-8E3F-E1231084CDED}" type="presParOf" srcId="{70CE851F-74C5-44EC-8639-C2BDCB54262B}" destId="{6595DA4A-67BB-4150-BA5C-65AF5190B19D}" srcOrd="0" destOrd="0" presId="urn:microsoft.com/office/officeart/2005/8/layout/vList6"/>
    <dgm:cxn modelId="{15B5B7CA-6472-4C3F-BB7F-75E241651CA4}" type="presParOf" srcId="{70CE851F-74C5-44EC-8639-C2BDCB54262B}" destId="{CA505C16-1957-4728-8267-70235225B74C}" srcOrd="1" destOrd="0" presId="urn:microsoft.com/office/officeart/2005/8/layout/vList6"/>
    <dgm:cxn modelId="{81C1E879-8006-4FC0-B068-3D14B40D1E0C}" type="presParOf" srcId="{FEE5365A-776D-4CD6-9E0E-3E597592178E}" destId="{8C38C890-2CFB-44C5-973A-8E213C7689AE}" srcOrd="1" destOrd="0" presId="urn:microsoft.com/office/officeart/2005/8/layout/vList6"/>
    <dgm:cxn modelId="{F021DAF7-9498-4893-9A7A-64EE5F87E2C3}" type="presParOf" srcId="{FEE5365A-776D-4CD6-9E0E-3E597592178E}" destId="{6AC30C33-3CBE-496E-9AB9-1AC1B8577CF3}" srcOrd="2" destOrd="0" presId="urn:microsoft.com/office/officeart/2005/8/layout/vList6"/>
    <dgm:cxn modelId="{AAD34518-D68B-4AEA-8370-4B0A6EC96702}" type="presParOf" srcId="{6AC30C33-3CBE-496E-9AB9-1AC1B8577CF3}" destId="{A9675589-4AB8-44B6-8CE8-76776DCC71DD}" srcOrd="0" destOrd="0" presId="urn:microsoft.com/office/officeart/2005/8/layout/vList6"/>
    <dgm:cxn modelId="{6F7457C3-74EC-4EDC-8404-8F2CA644F5B7}" type="presParOf" srcId="{6AC30C33-3CBE-496E-9AB9-1AC1B8577CF3}" destId="{586B49AF-047E-4DA4-8EFD-8533B0791A8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1849-12CD-4675-9870-B20404E693FE}">
      <dsp:nvSpPr>
        <dsp:cNvPr id="0" name=""/>
        <dsp:cNvSpPr/>
      </dsp:nvSpPr>
      <dsp:spPr>
        <a:xfrm>
          <a:off x="0" y="3103688"/>
          <a:ext cx="6413500" cy="40735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Sürecin takibi ve uyarlama örneklerinin kaydedilmesi</a:t>
          </a:r>
          <a:endParaRPr lang="tr-TR" sz="1200" kern="1200"/>
        </a:p>
      </dsp:txBody>
      <dsp:txXfrm>
        <a:off x="0" y="3103688"/>
        <a:ext cx="6413500" cy="407357"/>
      </dsp:txXfrm>
    </dsp:sp>
    <dsp:sp modelId="{E40DC925-713A-4E9B-84A1-308DADA04030}">
      <dsp:nvSpPr>
        <dsp:cNvPr id="0" name=""/>
        <dsp:cNvSpPr/>
      </dsp:nvSpPr>
      <dsp:spPr>
        <a:xfrm rot="10800000">
          <a:off x="0" y="2483283"/>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Resmi yazıyla uyarlama taleplerinin ilgili öğretim elemanlarına iletilmesi</a:t>
          </a:r>
          <a:endParaRPr lang="tr-TR" sz="1200" kern="1200"/>
        </a:p>
      </dsp:txBody>
      <dsp:txXfrm rot="10800000">
        <a:off x="0" y="2483283"/>
        <a:ext cx="6413500" cy="407091"/>
      </dsp:txXfrm>
    </dsp:sp>
    <dsp:sp modelId="{4A829894-F35E-4793-8CF7-7280BCF73B66}">
      <dsp:nvSpPr>
        <dsp:cNvPr id="0" name=""/>
        <dsp:cNvSpPr/>
      </dsp:nvSpPr>
      <dsp:spPr>
        <a:xfrm rot="10800000">
          <a:off x="0" y="186287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Birimle uyarlama sürecinde işbirliğinde bulunması</a:t>
          </a:r>
          <a:endParaRPr lang="tr-TR" sz="1200" kern="1200"/>
        </a:p>
      </dsp:txBody>
      <dsp:txXfrm rot="10800000">
        <a:off x="0" y="1862877"/>
        <a:ext cx="6413500" cy="407091"/>
      </dsp:txXfrm>
    </dsp:sp>
    <dsp:sp modelId="{8DE62757-048F-4D22-B021-C74791CAB5C6}">
      <dsp:nvSpPr>
        <dsp:cNvPr id="0" name=""/>
        <dsp:cNvSpPr/>
      </dsp:nvSpPr>
      <dsp:spPr>
        <a:xfrm rot="10800000">
          <a:off x="0" y="1242472"/>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Öğrencilerin uyarlama taleplerinin alınması ve değerlendirilmesi</a:t>
          </a:r>
          <a:endParaRPr lang="tr-TR" sz="1200" kern="1200"/>
        </a:p>
      </dsp:txBody>
      <dsp:txXfrm rot="10800000">
        <a:off x="0" y="1242472"/>
        <a:ext cx="6413500" cy="407091"/>
      </dsp:txXfrm>
    </dsp:sp>
    <dsp:sp modelId="{B863BEBE-9976-41F6-B29A-A3FB91DD5AB1}">
      <dsp:nvSpPr>
        <dsp:cNvPr id="0" name=""/>
        <dsp:cNvSpPr/>
      </dsp:nvSpPr>
      <dsp:spPr>
        <a:xfrm rot="10800000">
          <a:off x="0" y="622067"/>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Danışmanlığı yapılan öğrenciyle bireysel irtibata geçilmesi ve görüşmelerin tutanak altına alınması</a:t>
          </a:r>
          <a:endParaRPr lang="tr-TR" sz="1200" kern="1200"/>
        </a:p>
      </dsp:txBody>
      <dsp:txXfrm rot="10800000">
        <a:off x="0" y="622067"/>
        <a:ext cx="6413500" cy="407091"/>
      </dsp:txXfrm>
    </dsp:sp>
    <dsp:sp modelId="{2BD4291F-495F-4483-A007-1F6676C4A56B}">
      <dsp:nvSpPr>
        <dsp:cNvPr id="0" name=""/>
        <dsp:cNvSpPr/>
      </dsp:nvSpPr>
      <dsp:spPr>
        <a:xfrm rot="10800000">
          <a:off x="0" y="1661"/>
          <a:ext cx="6413500" cy="626515"/>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tr-TR" sz="1200" kern="1200" smtClean="0"/>
            <a:t>Birimin engelli öğrenci listelerini danışmanlara iletmesi</a:t>
          </a:r>
          <a:endParaRPr lang="tr-TR" sz="1200" kern="1200"/>
        </a:p>
      </dsp:txBody>
      <dsp:txXfrm rot="10800000">
        <a:off x="0" y="1661"/>
        <a:ext cx="6413500" cy="407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5C16-1957-4728-8267-70235225B74C}">
      <dsp:nvSpPr>
        <dsp:cNvPr id="0" name=""/>
        <dsp:cNvSpPr/>
      </dsp:nvSpPr>
      <dsp:spPr>
        <a:xfrm>
          <a:off x="2565399" y="447"/>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anket.mu.edu.tr adresinde ulaşabilir ve/veya öğrencileri yönlendirebilirsiniz.</a:t>
          </a:r>
          <a:endParaRPr lang="tr-TR" sz="2000" kern="1200" dirty="0"/>
        </a:p>
      </dsp:txBody>
      <dsp:txXfrm>
        <a:off x="2565399" y="218573"/>
        <a:ext cx="3193722" cy="1308756"/>
      </dsp:txXfrm>
    </dsp:sp>
    <dsp:sp modelId="{6595DA4A-67BB-4150-BA5C-65AF5190B19D}">
      <dsp:nvSpPr>
        <dsp:cNvPr id="0" name=""/>
        <dsp:cNvSpPr/>
      </dsp:nvSpPr>
      <dsp:spPr>
        <a:xfrm>
          <a:off x="0" y="447"/>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kern="1200" dirty="0" smtClean="0"/>
            <a:t>Engelli Öğrenci Birim Başvuru Formu</a:t>
          </a:r>
        </a:p>
        <a:p>
          <a:pPr lvl="0" algn="ctr" defTabSz="577850">
            <a:lnSpc>
              <a:spcPct val="90000"/>
            </a:lnSpc>
            <a:spcBef>
              <a:spcPct val="0"/>
            </a:spcBef>
            <a:spcAft>
              <a:spcPct val="35000"/>
            </a:spcAft>
          </a:pPr>
          <a:r>
            <a:rPr lang="tr-TR" sz="1300" kern="1200" dirty="0" smtClean="0"/>
            <a:t>Gönüllü Akran Başvuru Formu</a:t>
          </a:r>
        </a:p>
        <a:p>
          <a:pPr lvl="0" algn="ctr" defTabSz="577850">
            <a:lnSpc>
              <a:spcPct val="90000"/>
            </a:lnSpc>
            <a:spcBef>
              <a:spcPct val="0"/>
            </a:spcBef>
            <a:spcAft>
              <a:spcPct val="35000"/>
            </a:spcAft>
          </a:pPr>
          <a:r>
            <a:rPr lang="tr-TR" sz="1300" kern="1200" dirty="0" smtClean="0"/>
            <a:t>Eğitimde Uyarlama Formu</a:t>
          </a:r>
          <a:endParaRPr lang="tr-TR" sz="1300" kern="1200" dirty="0"/>
        </a:p>
      </dsp:txBody>
      <dsp:txXfrm>
        <a:off x="85184" y="85631"/>
        <a:ext cx="2395031" cy="1574640"/>
      </dsp:txXfrm>
    </dsp:sp>
    <dsp:sp modelId="{586B49AF-047E-4DA4-8EFD-8533B0791A8E}">
      <dsp:nvSpPr>
        <dsp:cNvPr id="0" name=""/>
        <dsp:cNvSpPr/>
      </dsp:nvSpPr>
      <dsp:spPr>
        <a:xfrm>
          <a:off x="2565399" y="1919956"/>
          <a:ext cx="3848100" cy="174500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smtClean="0"/>
            <a:t>engelsiz.mu.edu.tr web sayfasında yer alan belgeler bölümünden ulaşabilirsiniz. </a:t>
          </a:r>
          <a:endParaRPr lang="tr-TR" sz="2000" kern="1200" dirty="0"/>
        </a:p>
      </dsp:txBody>
      <dsp:txXfrm>
        <a:off x="2565399" y="2138082"/>
        <a:ext cx="3193722" cy="1308756"/>
      </dsp:txXfrm>
    </dsp:sp>
    <dsp:sp modelId="{A9675589-4AB8-44B6-8CE8-76776DCC71DD}">
      <dsp:nvSpPr>
        <dsp:cNvPr id="0" name=""/>
        <dsp:cNvSpPr/>
      </dsp:nvSpPr>
      <dsp:spPr>
        <a:xfrm>
          <a:off x="0" y="1919956"/>
          <a:ext cx="2565399" cy="1745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tr-TR" sz="1300" kern="1200" dirty="0" smtClean="0"/>
            <a:t>Öğrenci Uyarlama Talep Dilekçesi</a:t>
          </a:r>
        </a:p>
        <a:p>
          <a:pPr lvl="0" algn="ctr" defTabSz="577850">
            <a:lnSpc>
              <a:spcPct val="90000"/>
            </a:lnSpc>
            <a:spcBef>
              <a:spcPct val="0"/>
            </a:spcBef>
            <a:spcAft>
              <a:spcPct val="35000"/>
            </a:spcAft>
          </a:pPr>
          <a:r>
            <a:rPr lang="tr-TR" sz="1300" kern="1200" dirty="0" smtClean="0"/>
            <a:t>Uyarlama Talep Formu</a:t>
          </a:r>
        </a:p>
        <a:p>
          <a:pPr lvl="0" algn="ctr" defTabSz="577850">
            <a:lnSpc>
              <a:spcPct val="90000"/>
            </a:lnSpc>
            <a:spcBef>
              <a:spcPct val="0"/>
            </a:spcBef>
            <a:spcAft>
              <a:spcPct val="35000"/>
            </a:spcAft>
          </a:pPr>
          <a:r>
            <a:rPr lang="tr-TR" sz="1300" kern="1200" dirty="0" smtClean="0"/>
            <a:t>Ses/Görüntü Kaydı Taahhütname</a:t>
          </a:r>
        </a:p>
        <a:p>
          <a:pPr lvl="0" algn="ctr" defTabSz="577850">
            <a:lnSpc>
              <a:spcPct val="90000"/>
            </a:lnSpc>
            <a:spcBef>
              <a:spcPct val="0"/>
            </a:spcBef>
            <a:spcAft>
              <a:spcPct val="35000"/>
            </a:spcAft>
          </a:pPr>
          <a:r>
            <a:rPr lang="tr-TR" sz="1300" kern="1200" dirty="0" smtClean="0"/>
            <a:t>MSKÜ El Rehberi </a:t>
          </a:r>
        </a:p>
        <a:p>
          <a:pPr lvl="0" algn="ctr" defTabSz="577850">
            <a:lnSpc>
              <a:spcPct val="90000"/>
            </a:lnSpc>
            <a:spcBef>
              <a:spcPct val="0"/>
            </a:spcBef>
            <a:spcAft>
              <a:spcPct val="35000"/>
            </a:spcAft>
          </a:pPr>
          <a:endParaRPr lang="tr-TR" sz="1300" kern="1200" dirty="0"/>
        </a:p>
      </dsp:txBody>
      <dsp:txXfrm>
        <a:off x="85184" y="2005140"/>
        <a:ext cx="2395031" cy="15746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739290"/>
            <a:ext cx="6719020" cy="167975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a:t>
            </a:r>
            <a:r>
              <a:rPr lang="en-US" dirty="0" smtClean="0"/>
              <a:t>style</a:t>
            </a:r>
            <a:endParaRPr lang="en-US" dirty="0"/>
          </a:p>
        </p:txBody>
      </p:sp>
      <p:sp>
        <p:nvSpPr>
          <p:cNvPr id="3" name="Subtitle 2"/>
          <p:cNvSpPr>
            <a:spLocks noGrp="1"/>
          </p:cNvSpPr>
          <p:nvPr>
            <p:ph type="subTitle" idx="1"/>
          </p:nvPr>
        </p:nvSpPr>
        <p:spPr>
          <a:xfrm>
            <a:off x="601670" y="2419045"/>
            <a:ext cx="7940661" cy="916230"/>
          </a:xfrm>
        </p:spPr>
        <p:txBody>
          <a:bodyPr>
            <a:normAutofit/>
          </a:bodyPr>
          <a:lstStyle>
            <a:lvl1pPr marL="0" indent="0" algn="l">
              <a:buNone/>
              <a:defRPr sz="2800" b="0" i="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0164" y="2769394"/>
            <a:ext cx="1463675" cy="39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7405"/>
            <a:ext cx="7940660" cy="35122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413610" cy="916229"/>
          </a:xfrm>
          <a:noFill/>
        </p:spPr>
        <p:txBody>
          <a:bodyPr>
            <a:normAutofit/>
          </a:bodyPr>
          <a:lstStyle>
            <a:lvl1pPr algn="l">
              <a:defRPr sz="360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350111"/>
            <a:ext cx="6413610" cy="335951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916230"/>
          </a:xfrm>
        </p:spPr>
        <p:txBody>
          <a:bodyPr>
            <a:normAutofit/>
          </a:bodyPr>
          <a:lstStyle>
            <a:lvl1pPr algn="l">
              <a:defRPr sz="3600" baseline="0">
                <a:solidFill>
                  <a:schemeClr val="bg2">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7" y="150281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7"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751216"/>
            <a:ext cx="6566315" cy="1679755"/>
          </a:xfrm>
        </p:spPr>
        <p:txBody>
          <a:bodyPr>
            <a:normAutofit/>
          </a:bodyPr>
          <a:lstStyle/>
          <a:p>
            <a:r>
              <a:rPr lang="tr-TR" dirty="0" smtClean="0"/>
              <a:t>Muğla Sıtkı Koçman Üniversitesi</a:t>
            </a:r>
            <a:br>
              <a:rPr lang="tr-TR" dirty="0" smtClean="0"/>
            </a:br>
            <a:r>
              <a:rPr lang="tr-TR" dirty="0" smtClean="0"/>
              <a:t>Engelsiz Kampüs Birimi</a:t>
            </a:r>
            <a:endParaRPr lang="en-US" dirty="0"/>
          </a:p>
        </p:txBody>
      </p:sp>
      <p:sp>
        <p:nvSpPr>
          <p:cNvPr id="4" name="Alt Başlık 3"/>
          <p:cNvSpPr>
            <a:spLocks noGrp="1"/>
          </p:cNvSpPr>
          <p:nvPr>
            <p:ph type="subTitle" idx="1"/>
          </p:nvPr>
        </p:nvSpPr>
        <p:spPr>
          <a:xfrm>
            <a:off x="601670" y="2724455"/>
            <a:ext cx="7940661" cy="610820"/>
          </a:xfrm>
        </p:spPr>
        <p:txBody>
          <a:bodyPr/>
          <a:lstStyle/>
          <a:p>
            <a:r>
              <a:rPr lang="tr-TR" dirty="0" smtClean="0"/>
              <a:t>Danışmanlara Yönelik </a:t>
            </a:r>
            <a:endParaRPr lang="tr-TR"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536876" y="1975211"/>
            <a:ext cx="5867584" cy="2276294"/>
          </a:xfrm>
        </p:spPr>
        <p:txBody>
          <a:bodyPr>
            <a:normAutofit/>
          </a:bodyPr>
          <a:lstStyle/>
          <a:p>
            <a:pPr marL="0" indent="0">
              <a:buNone/>
            </a:pP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Engelsiz</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Kampüs</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Birimi’nde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öğrencilere</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sunulan</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hizmetler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 </a:t>
            </a:r>
            <a:r>
              <a:rPr lang="en-US" sz="3200" dirty="0" err="1">
                <a:solidFill>
                  <a:srgbClr val="EEECE1">
                    <a:lumMod val="75000"/>
                  </a:srgbClr>
                </a:solidFill>
                <a:effectLst>
                  <a:outerShdw blurRad="50800" dist="38100" dir="2700000" algn="tl" rotWithShape="0">
                    <a:prstClr val="black">
                      <a:alpha val="40000"/>
                    </a:prstClr>
                  </a:outerShdw>
                </a:effectLst>
                <a:ea typeface="+mj-ea"/>
                <a:cs typeface="+mj-cs"/>
              </a:rPr>
              <a:t>nelerdir</a:t>
            </a:r>
            <a:r>
              <a:rPr lang="en-US" sz="3200" dirty="0">
                <a:solidFill>
                  <a:srgbClr val="EEECE1">
                    <a:lumMod val="75000"/>
                  </a:srgbClr>
                </a:solidFill>
                <a:effectLst>
                  <a:outerShdw blurRad="50800" dist="38100" dir="2700000" algn="tl" rotWithShape="0">
                    <a:prstClr val="black">
                      <a:alpha val="40000"/>
                    </a:prstClr>
                  </a:outerShdw>
                </a:effectLst>
                <a:ea typeface="+mj-ea"/>
                <a:cs typeface="+mj-cs"/>
              </a:rPr>
              <a:t>?</a:t>
            </a:r>
            <a:endParaRPr lang="tr-TR" dirty="0"/>
          </a:p>
        </p:txBody>
      </p:sp>
    </p:spTree>
    <p:extLst>
      <p:ext uri="{BB962C8B-B14F-4D97-AF65-F5344CB8AC3E}">
        <p14:creationId xmlns:p14="http://schemas.microsoft.com/office/powerpoint/2010/main" val="94983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4" y="433880"/>
            <a:ext cx="6871725" cy="916229"/>
          </a:xfrm>
        </p:spPr>
        <p:txBody>
          <a:bodyPr>
            <a:normAutofit/>
          </a:bodyPr>
          <a:lstStyle/>
          <a:p>
            <a:r>
              <a:rPr lang="en-US" dirty="0"/>
              <a:t>Not </a:t>
            </a:r>
            <a:r>
              <a:rPr lang="tr-TR" dirty="0" smtClean="0"/>
              <a:t>T</a:t>
            </a:r>
            <a:r>
              <a:rPr lang="en-US" dirty="0" err="1" smtClean="0"/>
              <a:t>utucu</a:t>
            </a:r>
            <a:r>
              <a:rPr lang="en-US" dirty="0" smtClean="0"/>
              <a:t>-</a:t>
            </a:r>
            <a:r>
              <a:rPr lang="tr-TR" dirty="0" smtClean="0"/>
              <a:t>O</a:t>
            </a:r>
            <a:r>
              <a:rPr lang="en-US" dirty="0" err="1" smtClean="0"/>
              <a:t>kuyucu</a:t>
            </a:r>
            <a:r>
              <a:rPr lang="en-US" dirty="0" smtClean="0"/>
              <a:t> </a:t>
            </a:r>
            <a:r>
              <a:rPr lang="tr-TR" dirty="0" err="1"/>
              <a:t>D</a:t>
            </a:r>
            <a:r>
              <a:rPr lang="en-US" dirty="0" err="1" smtClean="0"/>
              <a:t>esteği</a:t>
            </a:r>
            <a:endParaRPr lang="en-US" dirty="0"/>
          </a:p>
        </p:txBody>
      </p:sp>
      <p:sp>
        <p:nvSpPr>
          <p:cNvPr id="5" name="Content Placeholder 4"/>
          <p:cNvSpPr>
            <a:spLocks noGrp="1"/>
          </p:cNvSpPr>
          <p:nvPr>
            <p:ph idx="1"/>
          </p:nvPr>
        </p:nvSpPr>
        <p:spPr>
          <a:xfrm>
            <a:off x="448965" y="1502815"/>
            <a:ext cx="6413610" cy="3206806"/>
          </a:xfrm>
        </p:spPr>
        <p:txBody>
          <a:bodyPr>
            <a:normAutofit/>
          </a:bodyPr>
          <a:lstStyle/>
          <a:p>
            <a:pPr marL="0" indent="0">
              <a:buNone/>
            </a:pPr>
            <a:r>
              <a:rPr lang="en-US" dirty="0" err="1" smtClean="0"/>
              <a:t>Engeli</a:t>
            </a:r>
            <a:r>
              <a:rPr lang="en-US" dirty="0" smtClean="0"/>
              <a:t> </a:t>
            </a:r>
            <a:r>
              <a:rPr lang="en-US" dirty="0" err="1" smtClean="0"/>
              <a:t>olan</a:t>
            </a:r>
            <a:r>
              <a:rPr lang="en-US" dirty="0" smtClean="0"/>
              <a:t> </a:t>
            </a:r>
            <a:r>
              <a:rPr lang="en-US" dirty="0" err="1" smtClean="0"/>
              <a:t>öğrencilere</a:t>
            </a:r>
            <a:r>
              <a:rPr lang="en-US" dirty="0" smtClean="0"/>
              <a:t>, </a:t>
            </a:r>
            <a:r>
              <a:rPr lang="en-US" dirty="0" err="1" smtClean="0"/>
              <a:t>özel</a:t>
            </a:r>
            <a:r>
              <a:rPr lang="en-US" dirty="0" smtClean="0"/>
              <a:t> </a:t>
            </a:r>
            <a:r>
              <a:rPr lang="en-US" dirty="0" err="1" smtClean="0"/>
              <a:t>gereksinimleri</a:t>
            </a:r>
            <a:r>
              <a:rPr lang="en-US" dirty="0" smtClean="0"/>
              <a:t> </a:t>
            </a:r>
            <a:r>
              <a:rPr lang="en-US" dirty="0" err="1" smtClean="0"/>
              <a:t>doğrultusunda</a:t>
            </a:r>
            <a:r>
              <a:rPr lang="en-US" dirty="0" smtClean="0"/>
              <a:t> not </a:t>
            </a:r>
            <a:r>
              <a:rPr lang="en-US" dirty="0" err="1" smtClean="0"/>
              <a:t>tutucu</a:t>
            </a:r>
            <a:r>
              <a:rPr lang="en-US" dirty="0" smtClean="0"/>
              <a:t> </a:t>
            </a:r>
            <a:r>
              <a:rPr lang="en-US" dirty="0" err="1" smtClean="0"/>
              <a:t>desteği</a:t>
            </a:r>
            <a:r>
              <a:rPr lang="en-US" dirty="0" smtClean="0"/>
              <a:t> </a:t>
            </a:r>
            <a:r>
              <a:rPr lang="en-US" dirty="0" err="1" smtClean="0"/>
              <a:t>sağlanır</a:t>
            </a:r>
            <a:r>
              <a:rPr lang="en-US" dirty="0" smtClean="0"/>
              <a:t>. 1 </a:t>
            </a:r>
            <a:r>
              <a:rPr lang="en-US" dirty="0" err="1" smtClean="0"/>
              <a:t>ders</a:t>
            </a:r>
            <a:r>
              <a:rPr lang="en-US" dirty="0" smtClean="0"/>
              <a:t> </a:t>
            </a:r>
            <a:r>
              <a:rPr lang="en-US" dirty="0" err="1" smtClean="0"/>
              <a:t>için</a:t>
            </a:r>
            <a:r>
              <a:rPr lang="en-US" dirty="0" smtClean="0"/>
              <a:t> 1 not </a:t>
            </a:r>
            <a:r>
              <a:rPr lang="en-US" dirty="0" err="1" smtClean="0"/>
              <a:t>tutucu</a:t>
            </a:r>
            <a:r>
              <a:rPr lang="en-US" dirty="0" smtClean="0"/>
              <a:t> </a:t>
            </a:r>
            <a:r>
              <a:rPr lang="en-US" dirty="0" err="1" smtClean="0"/>
              <a:t>atanır</a:t>
            </a:r>
            <a:r>
              <a:rPr lang="en-US" dirty="0" smtClean="0"/>
              <a:t>. Not </a:t>
            </a:r>
            <a:r>
              <a:rPr lang="en-US" dirty="0" err="1" smtClean="0"/>
              <a:t>tutucu</a:t>
            </a:r>
            <a:r>
              <a:rPr lang="en-US" dirty="0" smtClean="0"/>
              <a:t> </a:t>
            </a:r>
            <a:r>
              <a:rPr lang="en-US" dirty="0" err="1" smtClean="0"/>
              <a:t>sizinle</a:t>
            </a:r>
            <a:r>
              <a:rPr lang="en-US" dirty="0" smtClean="0"/>
              <a:t> </a:t>
            </a:r>
            <a:r>
              <a:rPr lang="en-US" dirty="0" err="1" smtClean="0"/>
              <a:t>birlikte</a:t>
            </a:r>
            <a:r>
              <a:rPr lang="en-US" dirty="0" smtClean="0"/>
              <a:t> </a:t>
            </a:r>
            <a:r>
              <a:rPr lang="en-US" dirty="0" err="1" smtClean="0"/>
              <a:t>dersinize</a:t>
            </a:r>
            <a:r>
              <a:rPr lang="en-US" dirty="0" smtClean="0"/>
              <a:t> </a:t>
            </a:r>
            <a:r>
              <a:rPr lang="en-US" dirty="0" err="1" smtClean="0"/>
              <a:t>gelerek</a:t>
            </a:r>
            <a:r>
              <a:rPr lang="en-US" dirty="0" smtClean="0"/>
              <a:t> </a:t>
            </a:r>
            <a:r>
              <a:rPr lang="en-US" dirty="0" err="1" smtClean="0"/>
              <a:t>sizin</a:t>
            </a:r>
            <a:r>
              <a:rPr lang="en-US" dirty="0" smtClean="0"/>
              <a:t> </a:t>
            </a:r>
            <a:r>
              <a:rPr lang="en-US" dirty="0" err="1" smtClean="0"/>
              <a:t>için</a:t>
            </a:r>
            <a:r>
              <a:rPr lang="en-US" dirty="0" smtClean="0"/>
              <a:t> not </a:t>
            </a:r>
            <a:r>
              <a:rPr lang="en-US" dirty="0" err="1" smtClean="0"/>
              <a:t>tutar</a:t>
            </a:r>
            <a:r>
              <a:rPr lang="en-US" dirty="0" smtClean="0"/>
              <a:t> </a:t>
            </a:r>
            <a:r>
              <a:rPr lang="en-US" dirty="0" err="1" smtClean="0"/>
              <a:t>veya</a:t>
            </a:r>
            <a:r>
              <a:rPr lang="en-US" dirty="0" smtClean="0"/>
              <a:t> not </a:t>
            </a:r>
            <a:r>
              <a:rPr lang="en-US" dirty="0" err="1" smtClean="0"/>
              <a:t>tutmanıza</a:t>
            </a:r>
            <a:r>
              <a:rPr lang="en-US" dirty="0" smtClean="0"/>
              <a:t> </a:t>
            </a:r>
            <a:r>
              <a:rPr lang="en-US" dirty="0" err="1" smtClean="0"/>
              <a:t>yardımcı</a:t>
            </a:r>
            <a:r>
              <a:rPr lang="en-US" dirty="0" smtClean="0"/>
              <a:t> </a:t>
            </a:r>
            <a:r>
              <a:rPr lang="en-US" dirty="0" err="1" smtClean="0"/>
              <a:t>olur</a:t>
            </a:r>
            <a:r>
              <a:rPr lang="en-US" dirty="0" smtClean="0"/>
              <a:t>. </a:t>
            </a:r>
            <a:r>
              <a:rPr lang="en-US" dirty="0" err="1" smtClean="0"/>
              <a:t>Sınavlarda</a:t>
            </a:r>
            <a:r>
              <a:rPr lang="en-US" dirty="0" smtClean="0"/>
              <a:t> </a:t>
            </a:r>
            <a:r>
              <a:rPr lang="en-US" dirty="0" err="1" smtClean="0"/>
              <a:t>okuyucu</a:t>
            </a:r>
            <a:r>
              <a:rPr lang="en-US" dirty="0" smtClean="0"/>
              <a:t> </a:t>
            </a:r>
            <a:r>
              <a:rPr lang="en-US" dirty="0" err="1" smtClean="0"/>
              <a:t>sağlanması</a:t>
            </a:r>
            <a:r>
              <a:rPr lang="en-US" dirty="0" smtClean="0"/>
              <a:t> da </a:t>
            </a:r>
            <a:r>
              <a:rPr lang="en-US" dirty="0" err="1" smtClean="0"/>
              <a:t>bu</a:t>
            </a:r>
            <a:r>
              <a:rPr lang="en-US" dirty="0" smtClean="0"/>
              <a:t> </a:t>
            </a:r>
            <a:r>
              <a:rPr lang="en-US" dirty="0" err="1" smtClean="0"/>
              <a:t>destek</a:t>
            </a:r>
            <a:r>
              <a:rPr lang="en-US" dirty="0" smtClean="0"/>
              <a:t> </a:t>
            </a:r>
            <a:r>
              <a:rPr lang="en-US" dirty="0" err="1" smtClean="0"/>
              <a:t>kapsamındadır</a:t>
            </a:r>
            <a:r>
              <a:rPr lang="en-US" dirty="0" smtClean="0"/>
              <a:t>.</a:t>
            </a:r>
          </a:p>
          <a:p>
            <a:pPr marL="0" indent="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Engelsiz Etüt Programı</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Engeli olan öğrencilerin öğrenmelerine destek olmak için bulunan Engelsiz </a:t>
            </a:r>
            <a:r>
              <a:rPr lang="tr-TR" dirty="0" err="1"/>
              <a:t>Etüd</a:t>
            </a:r>
            <a:r>
              <a:rPr lang="tr-TR" dirty="0"/>
              <a:t> Programı’nda engeli olan öğrencilere, kendilerinden üst sınıfta bulunan gönüllü öğrenciler tarafından ders verilmektedir. Böylelikle ders çalışırken karşılaşılan engellerin en az indirilmesi hedeflenmektedir. Engelsiz </a:t>
            </a:r>
            <a:r>
              <a:rPr lang="tr-TR" dirty="0" err="1"/>
              <a:t>Etüd</a:t>
            </a:r>
            <a:r>
              <a:rPr lang="tr-TR" dirty="0"/>
              <a:t> Programı’nda Akran Destekli Öğrenme Modeli kullanılmaktadır. </a:t>
            </a:r>
          </a:p>
        </p:txBody>
      </p:sp>
    </p:spTree>
    <p:extLst>
      <p:ext uri="{BB962C8B-B14F-4D97-AF65-F5344CB8AC3E}">
        <p14:creationId xmlns:p14="http://schemas.microsoft.com/office/powerpoint/2010/main" val="59290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Engelsiz Sosyal Destek Toplantıları</a:t>
            </a:r>
          </a:p>
        </p:txBody>
      </p:sp>
      <p:sp>
        <p:nvSpPr>
          <p:cNvPr id="3" name="İçerik Yer Tutucusu 2"/>
          <p:cNvSpPr>
            <a:spLocks noGrp="1"/>
          </p:cNvSpPr>
          <p:nvPr>
            <p:ph idx="1"/>
          </p:nvPr>
        </p:nvSpPr>
        <p:spPr/>
        <p:txBody>
          <a:bodyPr/>
          <a:lstStyle/>
          <a:p>
            <a:r>
              <a:rPr lang="tr-TR" dirty="0"/>
              <a:t>Engeli olan öğrencilerin sosyal destek almasına yardımcı olmak için bulunan Engelsiz Sosyal Destek Toplantıları bulunmaktadır. </a:t>
            </a:r>
          </a:p>
        </p:txBody>
      </p:sp>
    </p:spTree>
    <p:extLst>
      <p:ext uri="{BB962C8B-B14F-4D97-AF65-F5344CB8AC3E}">
        <p14:creationId xmlns:p14="http://schemas.microsoft.com/office/powerpoint/2010/main" val="232700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chemeClr val="bg1"/>
                </a:solidFill>
              </a:rPr>
              <a:t>Gönüllü Akran Programı</a:t>
            </a:r>
            <a:endParaRPr lang="tr-TR" dirty="0">
              <a:solidFill>
                <a:schemeClr val="bg1"/>
              </a:solidFill>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462" y="1200150"/>
            <a:ext cx="3814880" cy="3814880"/>
          </a:xfrm>
        </p:spPr>
      </p:pic>
      <p:pic>
        <p:nvPicPr>
          <p:cNvPr id="7" name="İçerik Yer Tutucus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7410" y="1200150"/>
            <a:ext cx="3664920" cy="3878943"/>
          </a:xfrm>
        </p:spPr>
      </p:pic>
    </p:spTree>
    <p:extLst>
      <p:ext uri="{BB962C8B-B14F-4D97-AF65-F5344CB8AC3E}">
        <p14:creationId xmlns:p14="http://schemas.microsoft.com/office/powerpoint/2010/main" val="19460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Öğretim </a:t>
            </a:r>
            <a:r>
              <a:rPr lang="tr-TR" dirty="0"/>
              <a:t>Uyarlamaları</a:t>
            </a:r>
          </a:p>
        </p:txBody>
      </p:sp>
      <p:sp>
        <p:nvSpPr>
          <p:cNvPr id="3" name="İçerik Yer Tutucusu 2"/>
          <p:cNvSpPr>
            <a:spLocks noGrp="1"/>
          </p:cNvSpPr>
          <p:nvPr>
            <p:ph idx="1"/>
          </p:nvPr>
        </p:nvSpPr>
        <p:spPr/>
        <p:txBody>
          <a:bodyPr/>
          <a:lstStyle/>
          <a:p>
            <a:pPr marL="0" indent="0">
              <a:buNone/>
            </a:pPr>
            <a:r>
              <a:rPr lang="tr-TR" dirty="0"/>
              <a:t>Engelsiz Kampüs Birimi bunların yanında, engeli olan öğrencilerin bağlı bulundukları akademik birimde görev yapan Engelli Öğrenci Danışmanları ile öğrencilerin gereksinim duyduğu öğretim uyarlamalarının gerçekleşmesini sağlamaktadır.</a:t>
            </a:r>
          </a:p>
        </p:txBody>
      </p:sp>
    </p:spTree>
    <p:extLst>
      <p:ext uri="{BB962C8B-B14F-4D97-AF65-F5344CB8AC3E}">
        <p14:creationId xmlns:p14="http://schemas.microsoft.com/office/powerpoint/2010/main" val="403672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Engelsiz Kampüs Birimi kanalıyla engeli olan öğrenciler için eğitim alanında fırsat eşitliği sağlanması ve farklılıklara saygı gösterilmesi amacıyla yapılan çalışmaları giderek daha da zenginleştirmek ve üniversitemizin erişilebilirlik düzeyini artırmak hedeflerimiz arasındadır. </a:t>
            </a:r>
          </a:p>
        </p:txBody>
      </p:sp>
    </p:spTree>
    <p:extLst>
      <p:ext uri="{BB962C8B-B14F-4D97-AF65-F5344CB8AC3E}">
        <p14:creationId xmlns:p14="http://schemas.microsoft.com/office/powerpoint/2010/main" val="28305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8965" y="739290"/>
            <a:ext cx="6413610" cy="3970331"/>
          </a:xfrm>
        </p:spPr>
        <p:txBody>
          <a:bodyPr>
            <a:normAutofit/>
          </a:bodyPr>
          <a:lstStyle/>
          <a:p>
            <a:pPr marL="0" indent="0">
              <a:buNone/>
            </a:pPr>
            <a:r>
              <a:rPr lang="tr-TR" dirty="0"/>
              <a:t>Engelsiz Kampüs Birimi ile ilgili detaylı bilgi için engelsiz.mu.edu.tr adresini ziyaret edebilirsiniz. Bu sayfadan;</a:t>
            </a:r>
          </a:p>
          <a:p>
            <a:pPr marL="0" indent="0">
              <a:buNone/>
            </a:pPr>
            <a:r>
              <a:rPr lang="tr-TR" dirty="0" smtClean="0"/>
              <a:t>• Engelli </a:t>
            </a:r>
            <a:r>
              <a:rPr lang="tr-TR" dirty="0"/>
              <a:t>öğrenci danışmanları listesine</a:t>
            </a:r>
            <a:r>
              <a:rPr lang="tr-TR" dirty="0" smtClean="0"/>
              <a:t>,</a:t>
            </a:r>
            <a:endParaRPr lang="tr-TR" dirty="0"/>
          </a:p>
          <a:p>
            <a:pPr marL="0" indent="0">
              <a:buNone/>
            </a:pPr>
            <a:r>
              <a:rPr lang="tr-TR" dirty="0" smtClean="0"/>
              <a:t>• Online </a:t>
            </a:r>
            <a:r>
              <a:rPr lang="tr-TR" dirty="0"/>
              <a:t>başvuru sistemine, </a:t>
            </a:r>
          </a:p>
          <a:p>
            <a:r>
              <a:rPr lang="tr-TR" dirty="0" smtClean="0"/>
              <a:t>Belgelere ve formlara,</a:t>
            </a:r>
            <a:endParaRPr lang="tr-TR" dirty="0"/>
          </a:p>
          <a:p>
            <a:pPr marL="0" indent="0">
              <a:buNone/>
            </a:pPr>
            <a:r>
              <a:rPr lang="tr-TR" dirty="0" smtClean="0"/>
              <a:t>• Birim </a:t>
            </a:r>
            <a:r>
              <a:rPr lang="tr-TR" dirty="0"/>
              <a:t>tarafından sunulan </a:t>
            </a:r>
            <a:r>
              <a:rPr lang="tr-TR" dirty="0" smtClean="0"/>
              <a:t>hizmetlere ulaşabilirsiniz</a:t>
            </a:r>
            <a:r>
              <a:rPr lang="tr-TR" dirty="0"/>
              <a:t>. </a:t>
            </a:r>
          </a:p>
          <a:p>
            <a:endParaRPr lang="tr-TR" dirty="0"/>
          </a:p>
        </p:txBody>
      </p:sp>
    </p:spTree>
    <p:extLst>
      <p:ext uri="{BB962C8B-B14F-4D97-AF65-F5344CB8AC3E}">
        <p14:creationId xmlns:p14="http://schemas.microsoft.com/office/powerpoint/2010/main" val="179121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898" y="281175"/>
            <a:ext cx="6413610" cy="610820"/>
          </a:xfrm>
        </p:spPr>
        <p:txBody>
          <a:bodyPr>
            <a:normAutofit fontScale="90000"/>
          </a:bodyPr>
          <a:lstStyle/>
          <a:p>
            <a:r>
              <a:rPr lang="tr-TR" dirty="0" smtClean="0"/>
              <a:t>Formlar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75097421"/>
              </p:ext>
            </p:extLst>
          </p:nvPr>
        </p:nvGraphicFramePr>
        <p:xfrm>
          <a:off x="449263" y="1044700"/>
          <a:ext cx="6413500" cy="3665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70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İletişim</a:t>
            </a:r>
            <a:endParaRPr lang="en-US" dirty="0"/>
          </a:p>
        </p:txBody>
      </p:sp>
      <p:sp>
        <p:nvSpPr>
          <p:cNvPr id="3" name="İçerik Yer Tutucusu 2"/>
          <p:cNvSpPr>
            <a:spLocks noGrp="1"/>
          </p:cNvSpPr>
          <p:nvPr>
            <p:ph sz="half" idx="2"/>
          </p:nvPr>
        </p:nvSpPr>
        <p:spPr>
          <a:xfrm>
            <a:off x="601670" y="1808225"/>
            <a:ext cx="5742275" cy="2276294"/>
          </a:xfrm>
        </p:spPr>
        <p:txBody>
          <a:bodyPr>
            <a:normAutofit/>
          </a:bodyPr>
          <a:lstStyle/>
          <a:p>
            <a:pPr marL="0" indent="0">
              <a:buNone/>
            </a:pPr>
            <a:r>
              <a:rPr lang="tr-TR" dirty="0" smtClean="0"/>
              <a:t>Adres</a:t>
            </a:r>
            <a:r>
              <a:rPr lang="tr-TR" dirty="0"/>
              <a:t>: Su Ürünleri Fakültesi 1. Kat No.101</a:t>
            </a:r>
          </a:p>
          <a:p>
            <a:pPr marL="0" indent="0">
              <a:buNone/>
            </a:pPr>
            <a:r>
              <a:rPr lang="tr-TR" dirty="0"/>
              <a:t>Telefon: </a:t>
            </a:r>
            <a:r>
              <a:rPr lang="tr-TR" dirty="0" smtClean="0"/>
              <a:t>02522115501</a:t>
            </a:r>
          </a:p>
          <a:p>
            <a:pPr marL="0" indent="0">
              <a:buNone/>
            </a:pPr>
            <a:r>
              <a:rPr lang="tr-TR" dirty="0" smtClean="0"/>
              <a:t>e-posta</a:t>
            </a:r>
            <a:r>
              <a:rPr lang="tr-TR" dirty="0"/>
              <a:t>: engelsizkampusbirimi@mu.edu.tr</a:t>
            </a:r>
          </a:p>
          <a:p>
            <a:endParaRPr lang="tr-TR" dirty="0"/>
          </a:p>
        </p:txBody>
      </p:sp>
    </p:spTree>
    <p:extLst>
      <p:ext uri="{BB962C8B-B14F-4D97-AF65-F5344CB8AC3E}">
        <p14:creationId xmlns:p14="http://schemas.microsoft.com/office/powerpoint/2010/main" val="192987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8093363" cy="916230"/>
          </a:xfrm>
        </p:spPr>
        <p:txBody>
          <a:bodyPr/>
          <a:lstStyle/>
          <a:p>
            <a:r>
              <a:rPr lang="en-US" dirty="0" err="1"/>
              <a:t>Engelsiz</a:t>
            </a:r>
            <a:r>
              <a:rPr lang="en-US" dirty="0"/>
              <a:t> </a:t>
            </a:r>
            <a:r>
              <a:rPr lang="en-US" dirty="0" err="1"/>
              <a:t>Kampüs</a:t>
            </a:r>
            <a:r>
              <a:rPr lang="en-US" dirty="0"/>
              <a:t> </a:t>
            </a:r>
            <a:r>
              <a:rPr lang="tr-TR" dirty="0" err="1" smtClean="0"/>
              <a:t>B</a:t>
            </a:r>
            <a:r>
              <a:rPr lang="en-US" dirty="0" err="1" smtClean="0"/>
              <a:t>iriminin</a:t>
            </a:r>
            <a:r>
              <a:rPr lang="en-US" dirty="0" smtClean="0"/>
              <a:t> </a:t>
            </a:r>
            <a:r>
              <a:rPr lang="tr-TR" dirty="0" err="1"/>
              <a:t>A</a:t>
            </a:r>
            <a:r>
              <a:rPr lang="en-US" dirty="0" err="1" smtClean="0"/>
              <a:t>macı</a:t>
            </a:r>
            <a:endParaRPr lang="en-US" dirty="0"/>
          </a:p>
        </p:txBody>
      </p:sp>
      <p:sp>
        <p:nvSpPr>
          <p:cNvPr id="3" name="Content Placeholder 2"/>
          <p:cNvSpPr>
            <a:spLocks noGrp="1"/>
          </p:cNvSpPr>
          <p:nvPr>
            <p:ph idx="1"/>
          </p:nvPr>
        </p:nvSpPr>
        <p:spPr/>
        <p:txBody>
          <a:bodyPr/>
          <a:lstStyle/>
          <a:p>
            <a:r>
              <a:rPr lang="en-US" dirty="0" err="1"/>
              <a:t>Engelsiz</a:t>
            </a:r>
            <a:r>
              <a:rPr lang="en-US" dirty="0"/>
              <a:t> </a:t>
            </a:r>
            <a:r>
              <a:rPr lang="en-US" dirty="0" err="1"/>
              <a:t>Kampüs</a:t>
            </a:r>
            <a:r>
              <a:rPr lang="en-US" dirty="0"/>
              <a:t> </a:t>
            </a:r>
            <a:r>
              <a:rPr lang="en-US" dirty="0" err="1"/>
              <a:t>Birimi</a:t>
            </a:r>
            <a:r>
              <a:rPr lang="en-US" dirty="0"/>
              <a:t>, </a:t>
            </a:r>
            <a:r>
              <a:rPr lang="en-US" dirty="0" err="1"/>
              <a:t>üniversitemizde</a:t>
            </a:r>
            <a:r>
              <a:rPr lang="en-US" dirty="0"/>
              <a:t> </a:t>
            </a:r>
            <a:r>
              <a:rPr lang="en-US" dirty="0" err="1"/>
              <a:t>öğretim</a:t>
            </a:r>
            <a:r>
              <a:rPr lang="en-US" dirty="0"/>
              <a:t> </a:t>
            </a:r>
            <a:r>
              <a:rPr lang="en-US" dirty="0" err="1"/>
              <a:t>gören</a:t>
            </a:r>
            <a:r>
              <a:rPr lang="en-US" dirty="0"/>
              <a:t> </a:t>
            </a:r>
            <a:r>
              <a:rPr lang="en-US" dirty="0" err="1"/>
              <a:t>engeli</a:t>
            </a:r>
            <a:r>
              <a:rPr lang="en-US" dirty="0"/>
              <a:t> </a:t>
            </a:r>
            <a:r>
              <a:rPr lang="en-US" dirty="0" err="1"/>
              <a:t>olan</a:t>
            </a:r>
            <a:r>
              <a:rPr lang="en-US" dirty="0"/>
              <a:t> </a:t>
            </a:r>
            <a:r>
              <a:rPr lang="en-US" dirty="0" err="1"/>
              <a:t>öğrencilere</a:t>
            </a:r>
            <a:r>
              <a:rPr lang="en-US" dirty="0"/>
              <a:t> </a:t>
            </a:r>
            <a:r>
              <a:rPr lang="en-US" dirty="0" err="1"/>
              <a:t>gereksinim</a:t>
            </a:r>
            <a:r>
              <a:rPr lang="en-US" dirty="0"/>
              <a:t> </a:t>
            </a:r>
            <a:r>
              <a:rPr lang="en-US" dirty="0" err="1"/>
              <a:t>duydukları</a:t>
            </a:r>
            <a:r>
              <a:rPr lang="en-US" dirty="0"/>
              <a:t> </a:t>
            </a:r>
            <a:r>
              <a:rPr lang="en-US" dirty="0" err="1"/>
              <a:t>akademik</a:t>
            </a:r>
            <a:r>
              <a:rPr lang="en-US" dirty="0"/>
              <a:t> </a:t>
            </a:r>
            <a:r>
              <a:rPr lang="en-US" dirty="0" err="1"/>
              <a:t>ve</a:t>
            </a:r>
            <a:r>
              <a:rPr lang="en-US" dirty="0"/>
              <a:t> </a:t>
            </a:r>
            <a:r>
              <a:rPr lang="en-US" dirty="0" err="1"/>
              <a:t>sosyal</a:t>
            </a:r>
            <a:r>
              <a:rPr lang="en-US" dirty="0"/>
              <a:t> </a:t>
            </a:r>
            <a:r>
              <a:rPr lang="en-US" dirty="0" err="1"/>
              <a:t>desteği</a:t>
            </a:r>
            <a:r>
              <a:rPr lang="en-US" dirty="0"/>
              <a:t> </a:t>
            </a:r>
            <a:r>
              <a:rPr lang="en-US" dirty="0" err="1"/>
              <a:t>sağlamaktadır</a:t>
            </a:r>
            <a:r>
              <a:rPr lang="en-US" dirty="0"/>
              <a:t>. </a:t>
            </a:r>
            <a:r>
              <a:rPr lang="en-US" dirty="0" err="1"/>
              <a:t>Bunun</a:t>
            </a:r>
            <a:r>
              <a:rPr lang="en-US" dirty="0"/>
              <a:t> </a:t>
            </a:r>
            <a:r>
              <a:rPr lang="en-US" dirty="0" err="1"/>
              <a:t>yanında</a:t>
            </a:r>
            <a:r>
              <a:rPr lang="en-US" dirty="0"/>
              <a:t> </a:t>
            </a:r>
            <a:r>
              <a:rPr lang="en-US" dirty="0" err="1"/>
              <a:t>öğretim</a:t>
            </a:r>
            <a:r>
              <a:rPr lang="en-US" dirty="0"/>
              <a:t> </a:t>
            </a:r>
            <a:r>
              <a:rPr lang="en-US" dirty="0" err="1"/>
              <a:t>elemanlarına</a:t>
            </a:r>
            <a:r>
              <a:rPr lang="en-US" dirty="0"/>
              <a:t>, </a:t>
            </a:r>
            <a:r>
              <a:rPr lang="en-US" dirty="0" err="1"/>
              <a:t>engeli</a:t>
            </a:r>
            <a:r>
              <a:rPr lang="en-US" dirty="0"/>
              <a:t> </a:t>
            </a:r>
            <a:r>
              <a:rPr lang="en-US" dirty="0" err="1"/>
              <a:t>olan</a:t>
            </a:r>
            <a:r>
              <a:rPr lang="en-US" dirty="0"/>
              <a:t> </a:t>
            </a:r>
            <a:r>
              <a:rPr lang="en-US" dirty="0" err="1"/>
              <a:t>öğrenciler</a:t>
            </a:r>
            <a:r>
              <a:rPr lang="en-US" dirty="0"/>
              <a:t> </a:t>
            </a:r>
            <a:r>
              <a:rPr lang="en-US" dirty="0" err="1"/>
              <a:t>ile</a:t>
            </a:r>
            <a:r>
              <a:rPr lang="en-US" dirty="0"/>
              <a:t> </a:t>
            </a:r>
            <a:r>
              <a:rPr lang="en-US" dirty="0" err="1"/>
              <a:t>çalışma</a:t>
            </a:r>
            <a:r>
              <a:rPr lang="en-US" dirty="0"/>
              <a:t> </a:t>
            </a:r>
            <a:r>
              <a:rPr lang="en-US" dirty="0" err="1"/>
              <a:t>konusunda</a:t>
            </a:r>
            <a:r>
              <a:rPr lang="en-US" dirty="0"/>
              <a:t> </a:t>
            </a:r>
            <a:r>
              <a:rPr lang="en-US" dirty="0" err="1"/>
              <a:t>destek</a:t>
            </a:r>
            <a:r>
              <a:rPr lang="en-US" dirty="0"/>
              <a:t> </a:t>
            </a:r>
            <a:r>
              <a:rPr lang="en-US" dirty="0" err="1"/>
              <a:t>sağlamaktadır</a:t>
            </a:r>
            <a:r>
              <a:rPr lang="en-US" dirty="0"/>
              <a:t>. </a:t>
            </a:r>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669" y="128470"/>
            <a:ext cx="4123035" cy="4998012"/>
          </a:xfrm>
        </p:spPr>
      </p:pic>
      <p:sp>
        <p:nvSpPr>
          <p:cNvPr id="5" name="Metin kutusu 4"/>
          <p:cNvSpPr txBox="1"/>
          <p:nvPr/>
        </p:nvSpPr>
        <p:spPr>
          <a:xfrm>
            <a:off x="5335525" y="586585"/>
            <a:ext cx="3206805" cy="2308324"/>
          </a:xfrm>
          <a:prstGeom prst="rect">
            <a:avLst/>
          </a:prstGeom>
          <a:noFill/>
        </p:spPr>
        <p:txBody>
          <a:bodyPr wrap="square" rtlCol="0">
            <a:spAutoFit/>
          </a:bodyPr>
          <a:lstStyle/>
          <a:p>
            <a:r>
              <a:rPr lang="tr-TR" sz="2400" dirty="0" smtClean="0">
                <a:solidFill>
                  <a:schemeClr val="bg1"/>
                </a:solidFill>
              </a:rPr>
              <a:t>40 Birimde </a:t>
            </a:r>
          </a:p>
          <a:p>
            <a:r>
              <a:rPr lang="tr-TR" sz="2400" dirty="0" smtClean="0">
                <a:solidFill>
                  <a:schemeClr val="bg1"/>
                </a:solidFill>
              </a:rPr>
              <a:t>(Fakülte, Enstitü, Meslek Yüksekokulu)</a:t>
            </a:r>
          </a:p>
          <a:p>
            <a:endParaRPr lang="tr-TR" sz="2400" dirty="0" smtClean="0">
              <a:solidFill>
                <a:schemeClr val="bg1"/>
              </a:solidFill>
            </a:endParaRPr>
          </a:p>
          <a:p>
            <a:r>
              <a:rPr lang="tr-TR" sz="2400" dirty="0" smtClean="0">
                <a:solidFill>
                  <a:schemeClr val="bg1"/>
                </a:solidFill>
              </a:rPr>
              <a:t>47 Engelli Öğrenci Danışmanı</a:t>
            </a:r>
            <a:endParaRPr lang="tr-TR" sz="2400" dirty="0">
              <a:solidFill>
                <a:schemeClr val="bg1"/>
              </a:solidFill>
            </a:endParaRPr>
          </a:p>
        </p:txBody>
      </p:sp>
    </p:spTree>
    <p:extLst>
      <p:ext uri="{BB962C8B-B14F-4D97-AF65-F5344CB8AC3E}">
        <p14:creationId xmlns:p14="http://schemas.microsoft.com/office/powerpoint/2010/main" val="271709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Engelli Öğrenci Danışmanı </a:t>
            </a:r>
            <a:endParaRPr lang="tr-TR" dirty="0"/>
          </a:p>
        </p:txBody>
      </p:sp>
      <p:sp>
        <p:nvSpPr>
          <p:cNvPr id="3" name="İçerik Yer Tutucusu 2"/>
          <p:cNvSpPr>
            <a:spLocks noGrp="1"/>
          </p:cNvSpPr>
          <p:nvPr>
            <p:ph idx="1"/>
          </p:nvPr>
        </p:nvSpPr>
        <p:spPr/>
        <p:txBody>
          <a:bodyPr/>
          <a:lstStyle/>
          <a:p>
            <a:r>
              <a:rPr lang="tr-TR" dirty="0"/>
              <a:t>Üniversiteye bağlı akademik birimlerden Birimde görevlendirilenler, bulundukları akademik birimlerde </a:t>
            </a:r>
            <a:r>
              <a:rPr lang="tr-TR" dirty="0" smtClean="0"/>
              <a:t>‘Birimi’ </a:t>
            </a:r>
            <a:r>
              <a:rPr lang="tr-TR" dirty="0"/>
              <a:t>temsilen bulunur ve </a:t>
            </a:r>
            <a:r>
              <a:rPr lang="tr-TR" dirty="0" smtClean="0"/>
              <a:t>‘Engelli </a:t>
            </a:r>
            <a:r>
              <a:rPr lang="tr-TR" dirty="0"/>
              <a:t>Öğrenci </a:t>
            </a:r>
            <a:r>
              <a:rPr lang="tr-TR" dirty="0" smtClean="0"/>
              <a:t>Danışmanı’ olarak </a:t>
            </a:r>
            <a:r>
              <a:rPr lang="tr-TR" dirty="0"/>
              <a:t>görev yaparlar.</a:t>
            </a:r>
          </a:p>
        </p:txBody>
      </p:sp>
    </p:spTree>
    <p:extLst>
      <p:ext uri="{BB962C8B-B14F-4D97-AF65-F5344CB8AC3E}">
        <p14:creationId xmlns:p14="http://schemas.microsoft.com/office/powerpoint/2010/main" val="89768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527" y="213133"/>
            <a:ext cx="7940659" cy="916230"/>
          </a:xfrm>
        </p:spPr>
        <p:txBody>
          <a:bodyPr/>
          <a:lstStyle/>
          <a:p>
            <a:endParaRPr lang="tr-TR" dirty="0"/>
          </a:p>
        </p:txBody>
      </p:sp>
      <p:sp>
        <p:nvSpPr>
          <p:cNvPr id="3" name="İçerik Yer Tutucusu 2"/>
          <p:cNvSpPr>
            <a:spLocks noGrp="1"/>
          </p:cNvSpPr>
          <p:nvPr>
            <p:ph idx="1"/>
          </p:nvPr>
        </p:nvSpPr>
        <p:spPr>
          <a:xfrm>
            <a:off x="448965" y="1197405"/>
            <a:ext cx="7940660" cy="3512215"/>
          </a:xfrm>
        </p:spPr>
        <p:txBody>
          <a:bodyPr>
            <a:normAutofit lnSpcReduction="10000"/>
          </a:bodyPr>
          <a:lstStyle/>
          <a:p>
            <a:r>
              <a:rPr lang="tr-TR" dirty="0" smtClean="0"/>
              <a:t>Engelli </a:t>
            </a:r>
            <a:r>
              <a:rPr lang="tr-TR" dirty="0"/>
              <a:t>Öğrenci Danışmanı, temsilcinin, temsilci yoksa engelli öğrencilerin istek ve önerilerini tespit </a:t>
            </a:r>
            <a:r>
              <a:rPr lang="tr-TR" dirty="0" smtClean="0"/>
              <a:t>eder. </a:t>
            </a:r>
          </a:p>
          <a:p>
            <a:r>
              <a:rPr lang="tr-TR" dirty="0" smtClean="0"/>
              <a:t>Biriminde </a:t>
            </a:r>
            <a:r>
              <a:rPr lang="tr-TR" dirty="0"/>
              <a:t>gerekli danışmanlık hizmeti </a:t>
            </a:r>
            <a:r>
              <a:rPr lang="tr-TR" dirty="0" smtClean="0"/>
              <a:t>verir. </a:t>
            </a:r>
          </a:p>
          <a:p>
            <a:r>
              <a:rPr lang="tr-TR" dirty="0" smtClean="0"/>
              <a:t>Engelli </a:t>
            </a:r>
            <a:r>
              <a:rPr lang="tr-TR" dirty="0"/>
              <a:t>bireylerin sorunlarının çözümlenmesi için gereken çalışmaları yapar.</a:t>
            </a:r>
          </a:p>
          <a:p>
            <a:r>
              <a:rPr lang="tr-TR" dirty="0" smtClean="0"/>
              <a:t>Engelli </a:t>
            </a:r>
            <a:r>
              <a:rPr lang="tr-TR" dirty="0"/>
              <a:t>bireylere ilişkin sorunları, çözüm önerilerini ve raporları </a:t>
            </a:r>
            <a:r>
              <a:rPr lang="tr-TR" dirty="0" smtClean="0"/>
              <a:t>koordinatöre </a:t>
            </a:r>
            <a:r>
              <a:rPr lang="tr-TR" dirty="0"/>
              <a:t>sunar.</a:t>
            </a:r>
          </a:p>
        </p:txBody>
      </p:sp>
    </p:spTree>
    <p:extLst>
      <p:ext uri="{BB962C8B-B14F-4D97-AF65-F5344CB8AC3E}">
        <p14:creationId xmlns:p14="http://schemas.microsoft.com/office/powerpoint/2010/main" val="181239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128470"/>
            <a:ext cx="6871725" cy="916230"/>
          </a:xfrm>
        </p:spPr>
        <p:txBody>
          <a:bodyPr>
            <a:normAutofit/>
          </a:bodyPr>
          <a:lstStyle/>
          <a:p>
            <a:r>
              <a:rPr lang="en-US" dirty="0" err="1"/>
              <a:t>İşleyiş</a:t>
            </a:r>
            <a:endParaRPr lang="en-US" dirty="0"/>
          </a:p>
        </p:txBody>
      </p:sp>
      <p:graphicFrame>
        <p:nvGraphicFramePr>
          <p:cNvPr id="6" name="İçerik Yer Tutucusu 3"/>
          <p:cNvGraphicFramePr>
            <a:graphicFrameLocks noGrp="1"/>
          </p:cNvGraphicFramePr>
          <p:nvPr>
            <p:ph idx="1"/>
            <p:extLst>
              <p:ext uri="{D42A27DB-BD31-4B8C-83A1-F6EECF244321}">
                <p14:modId xmlns:p14="http://schemas.microsoft.com/office/powerpoint/2010/main" val="2026756406"/>
              </p:ext>
            </p:extLst>
          </p:nvPr>
        </p:nvGraphicFramePr>
        <p:xfrm>
          <a:off x="449263" y="1197405"/>
          <a:ext cx="6413500" cy="3512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05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Birimde </a:t>
            </a:r>
            <a:r>
              <a:rPr lang="tr-TR" b="1" dirty="0" smtClean="0"/>
              <a:t>Sunulan Hizmetlerden Yararlanma </a:t>
            </a:r>
            <a:endParaRPr lang="tr-TR" dirty="0"/>
          </a:p>
        </p:txBody>
      </p:sp>
      <p:sp>
        <p:nvSpPr>
          <p:cNvPr id="3" name="İçerik Yer Tutucusu 2"/>
          <p:cNvSpPr>
            <a:spLocks noGrp="1"/>
          </p:cNvSpPr>
          <p:nvPr>
            <p:ph idx="1"/>
          </p:nvPr>
        </p:nvSpPr>
        <p:spPr>
          <a:xfrm>
            <a:off x="601670" y="1350110"/>
            <a:ext cx="7940660" cy="3359510"/>
          </a:xfrm>
        </p:spPr>
        <p:txBody>
          <a:bodyPr/>
          <a:lstStyle/>
          <a:p>
            <a:pPr marL="0" indent="0">
              <a:buNone/>
            </a:pPr>
            <a:r>
              <a:rPr lang="tr-TR" dirty="0" smtClean="0"/>
              <a:t>Öğrencinin </a:t>
            </a:r>
            <a:r>
              <a:rPr lang="tr-TR" dirty="0"/>
              <a:t>%20 </a:t>
            </a:r>
            <a:r>
              <a:rPr lang="tr-TR" dirty="0" smtClean="0"/>
              <a:t>engel raporunun bulunması ve Engelsiz </a:t>
            </a:r>
            <a:r>
              <a:rPr lang="tr-TR" dirty="0"/>
              <a:t>Kampus Birimi’ne kayıt olması gerekmektedir.</a:t>
            </a:r>
          </a:p>
        </p:txBody>
      </p:sp>
    </p:spTree>
    <p:extLst>
      <p:ext uri="{BB962C8B-B14F-4D97-AF65-F5344CB8AC3E}">
        <p14:creationId xmlns:p14="http://schemas.microsoft.com/office/powerpoint/2010/main" val="389735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Engelli öğrencilerin özel durumları; süreğen hastalıklar, geçici yetersizlikler, fiziksel engel, işitsel engel, görme engeli, konuşma/dil bozuklukları, öğrenme güçlükleri, psikiyatrik/psikolojik sorunlar, zihinsel engel, dikkat eksikliği ve </a:t>
            </a:r>
            <a:r>
              <a:rPr lang="tr-TR" dirty="0" err="1"/>
              <a:t>hiperaktivite</a:t>
            </a:r>
            <a:r>
              <a:rPr lang="tr-TR" dirty="0"/>
              <a:t>, gelişimsel yetersizlikler ve diğer engeller olarak tanımlanır.</a:t>
            </a:r>
          </a:p>
        </p:txBody>
      </p:sp>
    </p:spTree>
    <p:extLst>
      <p:ext uri="{BB962C8B-B14F-4D97-AF65-F5344CB8AC3E}">
        <p14:creationId xmlns:p14="http://schemas.microsoft.com/office/powerpoint/2010/main" val="2134939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18339"/>
            <a:ext cx="8229600" cy="660954"/>
          </a:xfrm>
        </p:spPr>
        <p:txBody>
          <a:bodyPr/>
          <a:lstStyle/>
          <a:p>
            <a:r>
              <a:rPr lang="tr-TR" dirty="0" smtClean="0"/>
              <a:t>Öğrenci Sayıları (2023)</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865684500"/>
              </p:ext>
            </p:extLst>
          </p:nvPr>
        </p:nvGraphicFramePr>
        <p:xfrm>
          <a:off x="457200" y="1349116"/>
          <a:ext cx="8229600" cy="3372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083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Ekran Gösterisi (16:9)</PresentationFormat>
  <Paragraphs>55</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Office Theme</vt:lpstr>
      <vt:lpstr>Muğla Sıtkı Koçman Üniversitesi Engelsiz Kampüs Birimi</vt:lpstr>
      <vt:lpstr>Engelsiz Kampüs Biriminin Amacı</vt:lpstr>
      <vt:lpstr>PowerPoint Sunusu</vt:lpstr>
      <vt:lpstr>Engelli Öğrenci Danışmanı </vt:lpstr>
      <vt:lpstr>PowerPoint Sunusu</vt:lpstr>
      <vt:lpstr>İşleyiş</vt:lpstr>
      <vt:lpstr>Birimde Sunulan Hizmetlerden Yararlanma </vt:lpstr>
      <vt:lpstr>PowerPoint Sunusu</vt:lpstr>
      <vt:lpstr>Öğrenci Sayıları (2023)</vt:lpstr>
      <vt:lpstr>PowerPoint Sunusu</vt:lpstr>
      <vt:lpstr>Not Tutucu-Okuyucu Desteği</vt:lpstr>
      <vt:lpstr>Engelsiz Etüt Programı</vt:lpstr>
      <vt:lpstr>Engelsiz Sosyal Destek Toplantıları</vt:lpstr>
      <vt:lpstr>Gönüllü Akran Programı</vt:lpstr>
      <vt:lpstr>Öğretim Uyarlamaları</vt:lpstr>
      <vt:lpstr>PowerPoint Sunusu</vt:lpstr>
      <vt:lpstr>PowerPoint Sunusu</vt:lpstr>
      <vt:lpstr>Formlar</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2023-10-25T09:12:39Z</dcterms:modified>
</cp:coreProperties>
</file>