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sldIdLst>
    <p:sldId id="256" r:id="rId2"/>
    <p:sldId id="261" r:id="rId3"/>
    <p:sldId id="278" r:id="rId4"/>
    <p:sldId id="279" r:id="rId5"/>
    <p:sldId id="280" r:id="rId6"/>
    <p:sldId id="263" r:id="rId7"/>
    <p:sldId id="277" r:id="rId8"/>
    <p:sldId id="265" r:id="rId9"/>
    <p:sldId id="268" r:id="rId10"/>
    <p:sldId id="269" r:id="rId11"/>
    <p:sldId id="273" r:id="rId12"/>
    <p:sldId id="276" r:id="rId13"/>
    <p:sldId id="274" r:id="rId14"/>
    <p:sldId id="267" r:id="rId15"/>
    <p:sldId id="271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00E6F2"/>
    <a:srgbClr val="FF015C"/>
    <a:srgbClr val="FF0000"/>
    <a:srgbClr val="E50D79"/>
    <a:srgbClr val="CC0099"/>
    <a:srgbClr val="E2109C"/>
    <a:srgbClr val="990099"/>
    <a:srgbClr val="FE9202"/>
    <a:srgbClr val="6C1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Sayfa1!$A$2:$A$8</c:f>
              <c:strCache>
                <c:ptCount val="7"/>
                <c:pt idx="0">
                  <c:v>Fiziksel Yetersizlik</c:v>
                </c:pt>
                <c:pt idx="1">
                  <c:v>Kronik Sağlık Sorunu </c:v>
                </c:pt>
                <c:pt idx="2">
                  <c:v>Görme Yetersizliği</c:v>
                </c:pt>
                <c:pt idx="3">
                  <c:v>İşitme  Yetersizliği</c:v>
                </c:pt>
                <c:pt idx="4">
                  <c:v>Zihin Yetersizliği</c:v>
                </c:pt>
                <c:pt idx="5">
                  <c:v>Asperger Send.</c:v>
                </c:pt>
                <c:pt idx="6">
                  <c:v>Psikolojik Durumlar</c:v>
                </c:pt>
              </c:strCache>
            </c:strRef>
          </c:cat>
          <c:val>
            <c:numRef>
              <c:f>Sayfa1!$B$2:$B$8</c:f>
              <c:numCache>
                <c:formatCode>General</c:formatCode>
                <c:ptCount val="7"/>
                <c:pt idx="0">
                  <c:v>58</c:v>
                </c:pt>
                <c:pt idx="1">
                  <c:v>60</c:v>
                </c:pt>
                <c:pt idx="2">
                  <c:v>21</c:v>
                </c:pt>
                <c:pt idx="3">
                  <c:v>17</c:v>
                </c:pt>
                <c:pt idx="4">
                  <c:v>2</c:v>
                </c:pt>
                <c:pt idx="5">
                  <c:v>3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C-46F3-A897-A1132BC910C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77447520"/>
        <c:axId val="377452768"/>
      </c:barChart>
      <c:catAx>
        <c:axId val="37744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77452768"/>
        <c:crosses val="autoZero"/>
        <c:auto val="1"/>
        <c:lblAlgn val="ctr"/>
        <c:lblOffset val="100"/>
        <c:noMultiLvlLbl val="0"/>
      </c:catAx>
      <c:valAx>
        <c:axId val="3774527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77447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Sayfa1!$A$2:$A$10</c:f>
              <c:strCache>
                <c:ptCount val="9"/>
                <c:pt idx="0">
                  <c:v>Fiziksel Yetersizlik</c:v>
                </c:pt>
                <c:pt idx="1">
                  <c:v>Kronik Sağlık Sorunu </c:v>
                </c:pt>
                <c:pt idx="2">
                  <c:v>Görme Yetersizliği</c:v>
                </c:pt>
                <c:pt idx="3">
                  <c:v>İşitme  Yetersizliği</c:v>
                </c:pt>
                <c:pt idx="4">
                  <c:v>Zihin Yetersizliği</c:v>
                </c:pt>
                <c:pt idx="5">
                  <c:v>Asperger Send.</c:v>
                </c:pt>
                <c:pt idx="6">
                  <c:v>Psikolojik Durumlar</c:v>
                </c:pt>
                <c:pt idx="7">
                  <c:v>Öğrenme Güçlüğü</c:v>
                </c:pt>
                <c:pt idx="8">
                  <c:v>diğer</c:v>
                </c:pt>
              </c:strCache>
            </c:strRef>
          </c:cat>
          <c:val>
            <c:numRef>
              <c:f>Sayfa1!$B$2:$B$10</c:f>
              <c:numCache>
                <c:formatCode>General</c:formatCode>
                <c:ptCount val="9"/>
                <c:pt idx="0">
                  <c:v>51</c:v>
                </c:pt>
                <c:pt idx="1">
                  <c:v>54</c:v>
                </c:pt>
                <c:pt idx="2">
                  <c:v>18</c:v>
                </c:pt>
                <c:pt idx="3">
                  <c:v>15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1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C-46F3-A897-A1132BC910C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77447520"/>
        <c:axId val="377452768"/>
      </c:barChart>
      <c:catAx>
        <c:axId val="37744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77452768"/>
        <c:crosses val="autoZero"/>
        <c:auto val="1"/>
        <c:lblAlgn val="ctr"/>
        <c:lblOffset val="100"/>
        <c:noMultiLvlLbl val="0"/>
      </c:catAx>
      <c:valAx>
        <c:axId val="3774527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77447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Sayfa1!$A$2:$A$8</c:f>
              <c:strCache>
                <c:ptCount val="7"/>
                <c:pt idx="0">
                  <c:v>Fiziksel Yetersizlik</c:v>
                </c:pt>
                <c:pt idx="1">
                  <c:v>Kronik Sağlık Sorunu </c:v>
                </c:pt>
                <c:pt idx="2">
                  <c:v>Görme Yetersizliği</c:v>
                </c:pt>
                <c:pt idx="3">
                  <c:v>İşitme  Yetersizliği</c:v>
                </c:pt>
                <c:pt idx="4">
                  <c:v>Zihin Yetersizliği</c:v>
                </c:pt>
                <c:pt idx="5">
                  <c:v>Asperger Send.</c:v>
                </c:pt>
                <c:pt idx="6">
                  <c:v>Psikolojik Durumlar</c:v>
                </c:pt>
              </c:strCache>
            </c:strRef>
          </c:cat>
          <c:val>
            <c:numRef>
              <c:f>Sayfa1!$B$2:$B$8</c:f>
              <c:numCache>
                <c:formatCode>General</c:formatCode>
                <c:ptCount val="7"/>
                <c:pt idx="0">
                  <c:v>47</c:v>
                </c:pt>
                <c:pt idx="1">
                  <c:v>61</c:v>
                </c:pt>
                <c:pt idx="2">
                  <c:v>20</c:v>
                </c:pt>
                <c:pt idx="3">
                  <c:v>17</c:v>
                </c:pt>
                <c:pt idx="4">
                  <c:v>2</c:v>
                </c:pt>
                <c:pt idx="5">
                  <c:v>5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C-46F3-A897-A1132BC910C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77447520"/>
        <c:axId val="377452768"/>
      </c:barChart>
      <c:catAx>
        <c:axId val="37744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77452768"/>
        <c:crosses val="autoZero"/>
        <c:auto val="1"/>
        <c:lblAlgn val="ctr"/>
        <c:lblOffset val="100"/>
        <c:noMultiLvlLbl val="0"/>
      </c:catAx>
      <c:valAx>
        <c:axId val="3774527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77447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C4F72D-5369-49AC-85BC-7D0AEDF6DEB1}" type="doc">
      <dgm:prSet loTypeId="urn:microsoft.com/office/officeart/2005/8/layout/process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tr-TR"/>
        </a:p>
      </dgm:t>
    </dgm:pt>
    <dgm:pt modelId="{3669738A-871E-45DC-838B-5AAAC599FA8D}">
      <dgm:prSet/>
      <dgm:spPr/>
      <dgm:t>
        <a:bodyPr/>
        <a:lstStyle/>
        <a:p>
          <a:pPr rtl="0"/>
          <a:r>
            <a:rPr lang="tr-TR" dirty="0"/>
            <a:t>Uyarlama talep eden öğrencinin bilgilerinin engelli öğrenci danışmanı tarafından iletilmesi</a:t>
          </a:r>
        </a:p>
      </dgm:t>
    </dgm:pt>
    <dgm:pt modelId="{51E94B89-268E-44AE-993F-B913572DF952}" type="parTrans" cxnId="{A95A4366-EAE8-4E5B-B950-839CDFF72574}">
      <dgm:prSet/>
      <dgm:spPr/>
      <dgm:t>
        <a:bodyPr/>
        <a:lstStyle/>
        <a:p>
          <a:endParaRPr lang="tr-TR"/>
        </a:p>
      </dgm:t>
    </dgm:pt>
    <dgm:pt modelId="{37DA7D9E-E2EF-4734-AB0E-537A7C14FAF8}" type="sibTrans" cxnId="{A95A4366-EAE8-4E5B-B950-839CDFF72574}">
      <dgm:prSet/>
      <dgm:spPr/>
      <dgm:t>
        <a:bodyPr/>
        <a:lstStyle/>
        <a:p>
          <a:endParaRPr lang="tr-TR"/>
        </a:p>
      </dgm:t>
    </dgm:pt>
    <dgm:pt modelId="{E17551E1-2CD4-47A3-8480-1617CB35813E}">
      <dgm:prSet/>
      <dgm:spPr/>
      <dgm:t>
        <a:bodyPr/>
        <a:lstStyle/>
        <a:p>
          <a:pPr rtl="0"/>
          <a:r>
            <a:rPr lang="tr-TR" dirty="0"/>
            <a:t>Öğrencinin uyarlama taleplerinin alınması ve değerlendirilmesi</a:t>
          </a:r>
        </a:p>
      </dgm:t>
    </dgm:pt>
    <dgm:pt modelId="{EAD0D72D-B5C6-4B61-A732-EE744CE7AEA9}" type="parTrans" cxnId="{D66BCA6D-9E5A-4BCB-B466-B464CA6C4519}">
      <dgm:prSet/>
      <dgm:spPr/>
      <dgm:t>
        <a:bodyPr/>
        <a:lstStyle/>
        <a:p>
          <a:endParaRPr lang="tr-TR"/>
        </a:p>
      </dgm:t>
    </dgm:pt>
    <dgm:pt modelId="{04455E42-DE93-4FBE-967D-864BC1CEEBC5}" type="sibTrans" cxnId="{D66BCA6D-9E5A-4BCB-B466-B464CA6C4519}">
      <dgm:prSet/>
      <dgm:spPr/>
      <dgm:t>
        <a:bodyPr/>
        <a:lstStyle/>
        <a:p>
          <a:endParaRPr lang="tr-TR"/>
        </a:p>
      </dgm:t>
    </dgm:pt>
    <dgm:pt modelId="{8B836416-A4CE-4890-A1FE-60BCB6A750D5}">
      <dgm:prSet/>
      <dgm:spPr/>
      <dgm:t>
        <a:bodyPr/>
        <a:lstStyle/>
        <a:p>
          <a:pPr rtl="0"/>
          <a:r>
            <a:rPr lang="tr-TR"/>
            <a:t>Birimle uyarlama sürecinde işbirliğinde bulunması</a:t>
          </a:r>
        </a:p>
      </dgm:t>
    </dgm:pt>
    <dgm:pt modelId="{BC8D1D6B-8B53-45F8-9018-B1E669D51371}" type="parTrans" cxnId="{C96DC386-4F4D-413E-A540-0BD8BBC43715}">
      <dgm:prSet/>
      <dgm:spPr/>
      <dgm:t>
        <a:bodyPr/>
        <a:lstStyle/>
        <a:p>
          <a:endParaRPr lang="tr-TR"/>
        </a:p>
      </dgm:t>
    </dgm:pt>
    <dgm:pt modelId="{E9E7C3C8-9A1A-4491-A9D3-FBA51F3FA99C}" type="sibTrans" cxnId="{C96DC386-4F4D-413E-A540-0BD8BBC43715}">
      <dgm:prSet/>
      <dgm:spPr/>
      <dgm:t>
        <a:bodyPr/>
        <a:lstStyle/>
        <a:p>
          <a:endParaRPr lang="tr-TR"/>
        </a:p>
      </dgm:t>
    </dgm:pt>
    <dgm:pt modelId="{587D611A-C14A-4935-ACA6-7F6307A23DB8}">
      <dgm:prSet/>
      <dgm:spPr/>
      <dgm:t>
        <a:bodyPr/>
        <a:lstStyle/>
        <a:p>
          <a:pPr rtl="0"/>
          <a:r>
            <a:rPr lang="tr-TR" dirty="0"/>
            <a:t>Sürecin takibinin gerçekleştirilmesi </a:t>
          </a:r>
        </a:p>
      </dgm:t>
    </dgm:pt>
    <dgm:pt modelId="{E0793BF5-1EF2-4EBB-B8E6-55B661939DFC}" type="parTrans" cxnId="{D0065473-5FA5-4344-BC46-022386235824}">
      <dgm:prSet/>
      <dgm:spPr/>
      <dgm:t>
        <a:bodyPr/>
        <a:lstStyle/>
        <a:p>
          <a:endParaRPr lang="tr-TR"/>
        </a:p>
      </dgm:t>
    </dgm:pt>
    <dgm:pt modelId="{D0A857DB-F97E-48DF-BEE6-A5B0725499B2}" type="sibTrans" cxnId="{D0065473-5FA5-4344-BC46-022386235824}">
      <dgm:prSet/>
      <dgm:spPr/>
      <dgm:t>
        <a:bodyPr/>
        <a:lstStyle/>
        <a:p>
          <a:endParaRPr lang="tr-TR"/>
        </a:p>
      </dgm:t>
    </dgm:pt>
    <dgm:pt modelId="{A0A790C7-B140-4E2F-9FA7-EC9391537B6B}">
      <dgm:prSet/>
      <dgm:spPr/>
      <dgm:t>
        <a:bodyPr/>
        <a:lstStyle/>
        <a:p>
          <a:pPr rtl="0"/>
          <a:r>
            <a:rPr lang="tr-TR" dirty="0"/>
            <a:t>Uyarlama örneklerinin kaydedilmesi</a:t>
          </a:r>
        </a:p>
      </dgm:t>
    </dgm:pt>
    <dgm:pt modelId="{A65550D1-C387-4830-9A1F-FF4A0CB132AA}" type="parTrans" cxnId="{F667D711-06D5-4829-BB82-BAC2287A4AF9}">
      <dgm:prSet/>
      <dgm:spPr/>
      <dgm:t>
        <a:bodyPr/>
        <a:lstStyle/>
        <a:p>
          <a:endParaRPr lang="tr-TR"/>
        </a:p>
      </dgm:t>
    </dgm:pt>
    <dgm:pt modelId="{309BE749-6181-455F-84A3-5822B7F70274}" type="sibTrans" cxnId="{F667D711-06D5-4829-BB82-BAC2287A4AF9}">
      <dgm:prSet/>
      <dgm:spPr/>
      <dgm:t>
        <a:bodyPr/>
        <a:lstStyle/>
        <a:p>
          <a:endParaRPr lang="tr-TR"/>
        </a:p>
      </dgm:t>
    </dgm:pt>
    <dgm:pt modelId="{90CD6503-8787-4F1F-94C1-78CE1EDAE98B}" type="pres">
      <dgm:prSet presAssocID="{A4C4F72D-5369-49AC-85BC-7D0AEDF6DE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54CB1A0-B2BC-4AF0-BFE4-EA05C6E69215}" type="pres">
      <dgm:prSet presAssocID="{A0A790C7-B140-4E2F-9FA7-EC9391537B6B}" presName="boxAndChildren" presStyleCnt="0"/>
      <dgm:spPr/>
    </dgm:pt>
    <dgm:pt modelId="{80631849-12CD-4675-9870-B20404E693FE}" type="pres">
      <dgm:prSet presAssocID="{A0A790C7-B140-4E2F-9FA7-EC9391537B6B}" presName="parentTextBox" presStyleLbl="node1" presStyleIdx="0" presStyleCnt="5"/>
      <dgm:spPr/>
      <dgm:t>
        <a:bodyPr/>
        <a:lstStyle/>
        <a:p>
          <a:endParaRPr lang="tr-TR"/>
        </a:p>
      </dgm:t>
    </dgm:pt>
    <dgm:pt modelId="{6BF6334B-1537-4FE0-BD07-81813F3D474E}" type="pres">
      <dgm:prSet presAssocID="{D0A857DB-F97E-48DF-BEE6-A5B0725499B2}" presName="sp" presStyleCnt="0"/>
      <dgm:spPr/>
    </dgm:pt>
    <dgm:pt modelId="{3751AC89-F6BD-41DE-A815-B73F9AB18A7F}" type="pres">
      <dgm:prSet presAssocID="{587D611A-C14A-4935-ACA6-7F6307A23DB8}" presName="arrowAndChildren" presStyleCnt="0"/>
      <dgm:spPr/>
    </dgm:pt>
    <dgm:pt modelId="{E40DC925-713A-4E9B-84A1-308DADA04030}" type="pres">
      <dgm:prSet presAssocID="{587D611A-C14A-4935-ACA6-7F6307A23DB8}" presName="parentTextArrow" presStyleLbl="node1" presStyleIdx="1" presStyleCnt="5"/>
      <dgm:spPr/>
      <dgm:t>
        <a:bodyPr/>
        <a:lstStyle/>
        <a:p>
          <a:endParaRPr lang="tr-TR"/>
        </a:p>
      </dgm:t>
    </dgm:pt>
    <dgm:pt modelId="{CB0345F3-8AB8-44BA-A43B-AE624AF19438}" type="pres">
      <dgm:prSet presAssocID="{E9E7C3C8-9A1A-4491-A9D3-FBA51F3FA99C}" presName="sp" presStyleCnt="0"/>
      <dgm:spPr/>
    </dgm:pt>
    <dgm:pt modelId="{D026E72C-2BC3-47B3-A5ED-0EFEE3A86025}" type="pres">
      <dgm:prSet presAssocID="{8B836416-A4CE-4890-A1FE-60BCB6A750D5}" presName="arrowAndChildren" presStyleCnt="0"/>
      <dgm:spPr/>
    </dgm:pt>
    <dgm:pt modelId="{4A829894-F35E-4793-8CF7-7280BCF73B66}" type="pres">
      <dgm:prSet presAssocID="{8B836416-A4CE-4890-A1FE-60BCB6A750D5}" presName="parentTextArrow" presStyleLbl="node1" presStyleIdx="2" presStyleCnt="5"/>
      <dgm:spPr/>
      <dgm:t>
        <a:bodyPr/>
        <a:lstStyle/>
        <a:p>
          <a:endParaRPr lang="tr-TR"/>
        </a:p>
      </dgm:t>
    </dgm:pt>
    <dgm:pt modelId="{D15536EF-4257-403C-B5FD-3C64D4AC9F31}" type="pres">
      <dgm:prSet presAssocID="{04455E42-DE93-4FBE-967D-864BC1CEEBC5}" presName="sp" presStyleCnt="0"/>
      <dgm:spPr/>
    </dgm:pt>
    <dgm:pt modelId="{980EE3D6-9E7D-4161-8CD1-48C5B0046AFC}" type="pres">
      <dgm:prSet presAssocID="{E17551E1-2CD4-47A3-8480-1617CB35813E}" presName="arrowAndChildren" presStyleCnt="0"/>
      <dgm:spPr/>
    </dgm:pt>
    <dgm:pt modelId="{8DE62757-048F-4D22-B021-C74791CAB5C6}" type="pres">
      <dgm:prSet presAssocID="{E17551E1-2CD4-47A3-8480-1617CB35813E}" presName="parentTextArrow" presStyleLbl="node1" presStyleIdx="3" presStyleCnt="5"/>
      <dgm:spPr/>
      <dgm:t>
        <a:bodyPr/>
        <a:lstStyle/>
        <a:p>
          <a:endParaRPr lang="tr-TR"/>
        </a:p>
      </dgm:t>
    </dgm:pt>
    <dgm:pt modelId="{1C64C788-A48C-49A8-9CCD-D4884706E9B9}" type="pres">
      <dgm:prSet presAssocID="{37DA7D9E-E2EF-4734-AB0E-537A7C14FAF8}" presName="sp" presStyleCnt="0"/>
      <dgm:spPr/>
    </dgm:pt>
    <dgm:pt modelId="{BB6E226D-E3F5-449B-BAF8-045763014C9D}" type="pres">
      <dgm:prSet presAssocID="{3669738A-871E-45DC-838B-5AAAC599FA8D}" presName="arrowAndChildren" presStyleCnt="0"/>
      <dgm:spPr/>
    </dgm:pt>
    <dgm:pt modelId="{2BD4291F-495F-4483-A007-1F6676C4A56B}" type="pres">
      <dgm:prSet presAssocID="{3669738A-871E-45DC-838B-5AAAC599FA8D}" presName="parentTextArrow" presStyleLbl="node1" presStyleIdx="4" presStyleCnt="5"/>
      <dgm:spPr/>
      <dgm:t>
        <a:bodyPr/>
        <a:lstStyle/>
        <a:p>
          <a:endParaRPr lang="tr-TR"/>
        </a:p>
      </dgm:t>
    </dgm:pt>
  </dgm:ptLst>
  <dgm:cxnLst>
    <dgm:cxn modelId="{D0065473-5FA5-4344-BC46-022386235824}" srcId="{A4C4F72D-5369-49AC-85BC-7D0AEDF6DEB1}" destId="{587D611A-C14A-4935-ACA6-7F6307A23DB8}" srcOrd="3" destOrd="0" parTransId="{E0793BF5-1EF2-4EBB-B8E6-55B661939DFC}" sibTransId="{D0A857DB-F97E-48DF-BEE6-A5B0725499B2}"/>
    <dgm:cxn modelId="{C96DC386-4F4D-413E-A540-0BD8BBC43715}" srcId="{A4C4F72D-5369-49AC-85BC-7D0AEDF6DEB1}" destId="{8B836416-A4CE-4890-A1FE-60BCB6A750D5}" srcOrd="2" destOrd="0" parTransId="{BC8D1D6B-8B53-45F8-9018-B1E669D51371}" sibTransId="{E9E7C3C8-9A1A-4491-A9D3-FBA51F3FA99C}"/>
    <dgm:cxn modelId="{3EACB77E-F0DD-4A9A-A7C3-6A0E9A92CBD5}" type="presOf" srcId="{3669738A-871E-45DC-838B-5AAAC599FA8D}" destId="{2BD4291F-495F-4483-A007-1F6676C4A56B}" srcOrd="0" destOrd="0" presId="urn:microsoft.com/office/officeart/2005/8/layout/process4"/>
    <dgm:cxn modelId="{6869C849-A05E-4E7A-8ED6-D69F2A579982}" type="presOf" srcId="{A0A790C7-B140-4E2F-9FA7-EC9391537B6B}" destId="{80631849-12CD-4675-9870-B20404E693FE}" srcOrd="0" destOrd="0" presId="urn:microsoft.com/office/officeart/2005/8/layout/process4"/>
    <dgm:cxn modelId="{D894675C-2932-4C33-AC27-063B07236858}" type="presOf" srcId="{8B836416-A4CE-4890-A1FE-60BCB6A750D5}" destId="{4A829894-F35E-4793-8CF7-7280BCF73B66}" srcOrd="0" destOrd="0" presId="urn:microsoft.com/office/officeart/2005/8/layout/process4"/>
    <dgm:cxn modelId="{A95A4366-EAE8-4E5B-B950-839CDFF72574}" srcId="{A4C4F72D-5369-49AC-85BC-7D0AEDF6DEB1}" destId="{3669738A-871E-45DC-838B-5AAAC599FA8D}" srcOrd="0" destOrd="0" parTransId="{51E94B89-268E-44AE-993F-B913572DF952}" sibTransId="{37DA7D9E-E2EF-4734-AB0E-537A7C14FAF8}"/>
    <dgm:cxn modelId="{F667D711-06D5-4829-BB82-BAC2287A4AF9}" srcId="{A4C4F72D-5369-49AC-85BC-7D0AEDF6DEB1}" destId="{A0A790C7-B140-4E2F-9FA7-EC9391537B6B}" srcOrd="4" destOrd="0" parTransId="{A65550D1-C387-4830-9A1F-FF4A0CB132AA}" sibTransId="{309BE749-6181-455F-84A3-5822B7F70274}"/>
    <dgm:cxn modelId="{BBA17BF6-260C-43EE-86D3-B3269EF3B4BC}" type="presOf" srcId="{587D611A-C14A-4935-ACA6-7F6307A23DB8}" destId="{E40DC925-713A-4E9B-84A1-308DADA04030}" srcOrd="0" destOrd="0" presId="urn:microsoft.com/office/officeart/2005/8/layout/process4"/>
    <dgm:cxn modelId="{2417ED33-C801-4AA8-BBA6-FF36CFD62319}" type="presOf" srcId="{A4C4F72D-5369-49AC-85BC-7D0AEDF6DEB1}" destId="{90CD6503-8787-4F1F-94C1-78CE1EDAE98B}" srcOrd="0" destOrd="0" presId="urn:microsoft.com/office/officeart/2005/8/layout/process4"/>
    <dgm:cxn modelId="{08B53E8E-9DB8-4103-9A09-F0E8BEF3B8E4}" type="presOf" srcId="{E17551E1-2CD4-47A3-8480-1617CB35813E}" destId="{8DE62757-048F-4D22-B021-C74791CAB5C6}" srcOrd="0" destOrd="0" presId="urn:microsoft.com/office/officeart/2005/8/layout/process4"/>
    <dgm:cxn modelId="{D66BCA6D-9E5A-4BCB-B466-B464CA6C4519}" srcId="{A4C4F72D-5369-49AC-85BC-7D0AEDF6DEB1}" destId="{E17551E1-2CD4-47A3-8480-1617CB35813E}" srcOrd="1" destOrd="0" parTransId="{EAD0D72D-B5C6-4B61-A732-EE744CE7AEA9}" sibTransId="{04455E42-DE93-4FBE-967D-864BC1CEEBC5}"/>
    <dgm:cxn modelId="{412E14A6-7F46-4630-A23B-349B0D392A92}" type="presParOf" srcId="{90CD6503-8787-4F1F-94C1-78CE1EDAE98B}" destId="{A54CB1A0-B2BC-4AF0-BFE4-EA05C6E69215}" srcOrd="0" destOrd="0" presId="urn:microsoft.com/office/officeart/2005/8/layout/process4"/>
    <dgm:cxn modelId="{29989F1F-EDA7-49B8-91F7-BCD7C4286D08}" type="presParOf" srcId="{A54CB1A0-B2BC-4AF0-BFE4-EA05C6E69215}" destId="{80631849-12CD-4675-9870-B20404E693FE}" srcOrd="0" destOrd="0" presId="urn:microsoft.com/office/officeart/2005/8/layout/process4"/>
    <dgm:cxn modelId="{EC0B7E5D-BC7A-4455-8568-3C84C861E8F3}" type="presParOf" srcId="{90CD6503-8787-4F1F-94C1-78CE1EDAE98B}" destId="{6BF6334B-1537-4FE0-BD07-81813F3D474E}" srcOrd="1" destOrd="0" presId="urn:microsoft.com/office/officeart/2005/8/layout/process4"/>
    <dgm:cxn modelId="{F95B5A84-A0C2-4524-981D-3265A466ECDC}" type="presParOf" srcId="{90CD6503-8787-4F1F-94C1-78CE1EDAE98B}" destId="{3751AC89-F6BD-41DE-A815-B73F9AB18A7F}" srcOrd="2" destOrd="0" presId="urn:microsoft.com/office/officeart/2005/8/layout/process4"/>
    <dgm:cxn modelId="{2C6E8FFB-02B0-4020-8BEA-79EA517AD554}" type="presParOf" srcId="{3751AC89-F6BD-41DE-A815-B73F9AB18A7F}" destId="{E40DC925-713A-4E9B-84A1-308DADA04030}" srcOrd="0" destOrd="0" presId="urn:microsoft.com/office/officeart/2005/8/layout/process4"/>
    <dgm:cxn modelId="{16792056-55BC-4AA2-8056-0E3FF7B6BCA4}" type="presParOf" srcId="{90CD6503-8787-4F1F-94C1-78CE1EDAE98B}" destId="{CB0345F3-8AB8-44BA-A43B-AE624AF19438}" srcOrd="3" destOrd="0" presId="urn:microsoft.com/office/officeart/2005/8/layout/process4"/>
    <dgm:cxn modelId="{9DA035B7-1DBB-40E9-91DC-940719890705}" type="presParOf" srcId="{90CD6503-8787-4F1F-94C1-78CE1EDAE98B}" destId="{D026E72C-2BC3-47B3-A5ED-0EFEE3A86025}" srcOrd="4" destOrd="0" presId="urn:microsoft.com/office/officeart/2005/8/layout/process4"/>
    <dgm:cxn modelId="{0BB0BFE1-44AF-400D-AA4C-6B14506D9ACA}" type="presParOf" srcId="{D026E72C-2BC3-47B3-A5ED-0EFEE3A86025}" destId="{4A829894-F35E-4793-8CF7-7280BCF73B66}" srcOrd="0" destOrd="0" presId="urn:microsoft.com/office/officeart/2005/8/layout/process4"/>
    <dgm:cxn modelId="{C7E10BA6-6EE2-4F16-81BE-2C3D5F935421}" type="presParOf" srcId="{90CD6503-8787-4F1F-94C1-78CE1EDAE98B}" destId="{D15536EF-4257-403C-B5FD-3C64D4AC9F31}" srcOrd="5" destOrd="0" presId="urn:microsoft.com/office/officeart/2005/8/layout/process4"/>
    <dgm:cxn modelId="{82B56F26-9F2E-469E-B61E-95EE8056D64C}" type="presParOf" srcId="{90CD6503-8787-4F1F-94C1-78CE1EDAE98B}" destId="{980EE3D6-9E7D-4161-8CD1-48C5B0046AFC}" srcOrd="6" destOrd="0" presId="urn:microsoft.com/office/officeart/2005/8/layout/process4"/>
    <dgm:cxn modelId="{CECF7006-A4A3-43BC-AEC3-09D8FBEFADA4}" type="presParOf" srcId="{980EE3D6-9E7D-4161-8CD1-48C5B0046AFC}" destId="{8DE62757-048F-4D22-B021-C74791CAB5C6}" srcOrd="0" destOrd="0" presId="urn:microsoft.com/office/officeart/2005/8/layout/process4"/>
    <dgm:cxn modelId="{445A390A-ACFD-4E9A-A5B7-ABED7D82FE15}" type="presParOf" srcId="{90CD6503-8787-4F1F-94C1-78CE1EDAE98B}" destId="{1C64C788-A48C-49A8-9CCD-D4884706E9B9}" srcOrd="7" destOrd="0" presId="urn:microsoft.com/office/officeart/2005/8/layout/process4"/>
    <dgm:cxn modelId="{E618E095-6899-4E6B-980C-218CC516E7B3}" type="presParOf" srcId="{90CD6503-8787-4F1F-94C1-78CE1EDAE98B}" destId="{BB6E226D-E3F5-449B-BAF8-045763014C9D}" srcOrd="8" destOrd="0" presId="urn:microsoft.com/office/officeart/2005/8/layout/process4"/>
    <dgm:cxn modelId="{6FF19694-EA31-45A1-82DE-0ED2B5F7196A}" type="presParOf" srcId="{BB6E226D-E3F5-449B-BAF8-045763014C9D}" destId="{2BD4291F-495F-4483-A007-1F6676C4A56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7D5EA5-2E28-4E3A-AA0B-4CECC425F6CA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tr-TR"/>
        </a:p>
      </dgm:t>
    </dgm:pt>
    <dgm:pt modelId="{771B26F5-956D-483F-BBB2-D1EBDEA48E01}">
      <dgm:prSet/>
      <dgm:spPr/>
      <dgm:t>
        <a:bodyPr/>
        <a:lstStyle/>
        <a:p>
          <a:pPr rtl="0"/>
          <a:r>
            <a:rPr lang="tr-TR"/>
            <a:t>Engelsiz Kampüs Birimi ile ilgili detaylı bilgi için engelsiz.mu.edu.tr adresini ziyaret edebilirsiniz. Bu sayfadan;</a:t>
          </a:r>
        </a:p>
      </dgm:t>
    </dgm:pt>
    <dgm:pt modelId="{506CBE4C-CC8A-4BCF-A086-A2088197ACDB}" type="parTrans" cxnId="{B66A7800-9261-4F27-BC3E-E7125850FF3C}">
      <dgm:prSet/>
      <dgm:spPr/>
      <dgm:t>
        <a:bodyPr/>
        <a:lstStyle/>
        <a:p>
          <a:endParaRPr lang="tr-TR"/>
        </a:p>
      </dgm:t>
    </dgm:pt>
    <dgm:pt modelId="{7F3B5AA5-CA55-403D-90D1-2C3445062BC4}" type="sibTrans" cxnId="{B66A7800-9261-4F27-BC3E-E7125850FF3C}">
      <dgm:prSet/>
      <dgm:spPr/>
      <dgm:t>
        <a:bodyPr/>
        <a:lstStyle/>
        <a:p>
          <a:endParaRPr lang="tr-TR"/>
        </a:p>
      </dgm:t>
    </dgm:pt>
    <dgm:pt modelId="{A8BEF233-1776-49E7-BC69-48FA7A39C090}">
      <dgm:prSet/>
      <dgm:spPr/>
      <dgm:t>
        <a:bodyPr/>
        <a:lstStyle/>
        <a:p>
          <a:pPr rtl="0"/>
          <a:r>
            <a:rPr lang="tr-TR" dirty="0"/>
            <a:t>Engelli öğrenci danışmanları listesine,</a:t>
          </a:r>
        </a:p>
      </dgm:t>
    </dgm:pt>
    <dgm:pt modelId="{2CEBF04C-3280-4EF9-8B77-C17736FEE5D8}" type="parTrans" cxnId="{54B05DE3-2CCF-49E0-8D69-F932C49A9EAA}">
      <dgm:prSet/>
      <dgm:spPr/>
      <dgm:t>
        <a:bodyPr/>
        <a:lstStyle/>
        <a:p>
          <a:endParaRPr lang="tr-TR"/>
        </a:p>
      </dgm:t>
    </dgm:pt>
    <dgm:pt modelId="{B8DE127D-B2EC-4720-825B-FDD6A9C962B2}" type="sibTrans" cxnId="{54B05DE3-2CCF-49E0-8D69-F932C49A9EAA}">
      <dgm:prSet/>
      <dgm:spPr/>
      <dgm:t>
        <a:bodyPr/>
        <a:lstStyle/>
        <a:p>
          <a:endParaRPr lang="tr-TR"/>
        </a:p>
      </dgm:t>
    </dgm:pt>
    <dgm:pt modelId="{6A33EF17-77F4-4C8F-A51B-827643CF2F89}">
      <dgm:prSet/>
      <dgm:spPr/>
      <dgm:t>
        <a:bodyPr/>
        <a:lstStyle/>
        <a:p>
          <a:pPr rtl="0"/>
          <a:r>
            <a:rPr lang="tr-TR" dirty="0"/>
            <a:t>Öğretim uyarlamalarına ilişkin bilgilendirici içeriklere, </a:t>
          </a:r>
        </a:p>
      </dgm:t>
    </dgm:pt>
    <dgm:pt modelId="{2076CA18-1C26-4195-BC70-CFBF7F2AB2D6}" type="parTrans" cxnId="{15412D26-8EF3-4D5F-B860-D709343710A1}">
      <dgm:prSet/>
      <dgm:spPr/>
      <dgm:t>
        <a:bodyPr/>
        <a:lstStyle/>
        <a:p>
          <a:endParaRPr lang="tr-TR"/>
        </a:p>
      </dgm:t>
    </dgm:pt>
    <dgm:pt modelId="{0186E1D5-D832-49A3-8934-46F327D642D7}" type="sibTrans" cxnId="{15412D26-8EF3-4D5F-B860-D709343710A1}">
      <dgm:prSet/>
      <dgm:spPr/>
      <dgm:t>
        <a:bodyPr/>
        <a:lstStyle/>
        <a:p>
          <a:endParaRPr lang="tr-TR"/>
        </a:p>
      </dgm:t>
    </dgm:pt>
    <dgm:pt modelId="{6B5F2250-8942-4E9F-8E43-7795234C706E}">
      <dgm:prSet/>
      <dgm:spPr/>
      <dgm:t>
        <a:bodyPr/>
        <a:lstStyle/>
        <a:p>
          <a:pPr rtl="0"/>
          <a:r>
            <a:rPr lang="tr-TR" dirty="0"/>
            <a:t>Birim tarafından sunulan hizmetlere ve koşullarına ilişkin bilgilere ulaşabilirsiniz. </a:t>
          </a:r>
        </a:p>
      </dgm:t>
    </dgm:pt>
    <dgm:pt modelId="{A3FAAD90-C729-46E5-8175-0FC2531AC61C}" type="parTrans" cxnId="{932D2851-6090-49EE-A0FF-CD1679079A1E}">
      <dgm:prSet/>
      <dgm:spPr/>
      <dgm:t>
        <a:bodyPr/>
        <a:lstStyle/>
        <a:p>
          <a:endParaRPr lang="tr-TR"/>
        </a:p>
      </dgm:t>
    </dgm:pt>
    <dgm:pt modelId="{093245C5-8F13-4F51-B759-6506C43974F3}" type="sibTrans" cxnId="{932D2851-6090-49EE-A0FF-CD1679079A1E}">
      <dgm:prSet/>
      <dgm:spPr/>
      <dgm:t>
        <a:bodyPr/>
        <a:lstStyle/>
        <a:p>
          <a:endParaRPr lang="tr-TR"/>
        </a:p>
      </dgm:t>
    </dgm:pt>
    <dgm:pt modelId="{F3FEF426-0633-4A24-B469-C4CF7178C4C4}">
      <dgm:prSet/>
      <dgm:spPr/>
      <dgm:t>
        <a:bodyPr/>
        <a:lstStyle/>
        <a:p>
          <a:pPr rtl="0"/>
          <a:r>
            <a:rPr lang="tr-TR" dirty="0"/>
            <a:t>İlgili belgelere ve formlara,</a:t>
          </a:r>
        </a:p>
      </dgm:t>
    </dgm:pt>
    <dgm:pt modelId="{115AB356-2D46-41A7-BD38-4AD3D5A16C93}" type="parTrans" cxnId="{FF0C897A-D6A8-4D00-B29D-4374DA0C2371}">
      <dgm:prSet/>
      <dgm:spPr/>
      <dgm:t>
        <a:bodyPr/>
        <a:lstStyle/>
        <a:p>
          <a:endParaRPr lang="tr-TR"/>
        </a:p>
      </dgm:t>
    </dgm:pt>
    <dgm:pt modelId="{9C68B99F-FC0C-4087-B28F-13B7AAF52D4B}" type="sibTrans" cxnId="{FF0C897A-D6A8-4D00-B29D-4374DA0C2371}">
      <dgm:prSet/>
      <dgm:spPr/>
      <dgm:t>
        <a:bodyPr/>
        <a:lstStyle/>
        <a:p>
          <a:endParaRPr lang="tr-TR"/>
        </a:p>
      </dgm:t>
    </dgm:pt>
    <dgm:pt modelId="{8CF0F84D-0DA5-451A-9B4B-08410EE4253B}" type="pres">
      <dgm:prSet presAssocID="{027D5EA5-2E28-4E3A-AA0B-4CECC425F6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32350B8-4DE6-4D5E-BACF-64EBE67387C2}" type="pres">
      <dgm:prSet presAssocID="{771B26F5-956D-483F-BBB2-D1EBDEA48E0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A0F338-01A4-465F-B3B2-F7760BF9A3A5}" type="pres">
      <dgm:prSet presAssocID="{7F3B5AA5-CA55-403D-90D1-2C3445062BC4}" presName="spacer" presStyleCnt="0"/>
      <dgm:spPr/>
    </dgm:pt>
    <dgm:pt modelId="{292E6300-4925-453B-8849-177AF96CEC26}" type="pres">
      <dgm:prSet presAssocID="{A8BEF233-1776-49E7-BC69-48FA7A39C09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157B7D-0A7E-49BC-84BE-07F2C6B2F59E}" type="pres">
      <dgm:prSet presAssocID="{B8DE127D-B2EC-4720-825B-FDD6A9C962B2}" presName="spacer" presStyleCnt="0"/>
      <dgm:spPr/>
    </dgm:pt>
    <dgm:pt modelId="{40DB0DAD-03E8-4C27-9BF1-0BD50DC1AB86}" type="pres">
      <dgm:prSet presAssocID="{6A33EF17-77F4-4C8F-A51B-827643CF2F8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E03833-217E-41FE-A501-0BB2FAA7F226}" type="pres">
      <dgm:prSet presAssocID="{0186E1D5-D832-49A3-8934-46F327D642D7}" presName="spacer" presStyleCnt="0"/>
      <dgm:spPr/>
    </dgm:pt>
    <dgm:pt modelId="{87DABA3B-7DEA-47C3-A11A-03200576E24E}" type="pres">
      <dgm:prSet presAssocID="{F3FEF426-0633-4A24-B469-C4CF7178C4C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FC71B28-D99A-4628-8531-521A22E8759A}" type="pres">
      <dgm:prSet presAssocID="{9C68B99F-FC0C-4087-B28F-13B7AAF52D4B}" presName="spacer" presStyleCnt="0"/>
      <dgm:spPr/>
    </dgm:pt>
    <dgm:pt modelId="{4C158ADC-4C90-4BAF-9C89-8366DA36987C}" type="pres">
      <dgm:prSet presAssocID="{6B5F2250-8942-4E9F-8E43-7795234C706E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E9AE707-3411-4C9D-A092-EDCA5E3E6E29}" type="presOf" srcId="{F3FEF426-0633-4A24-B469-C4CF7178C4C4}" destId="{87DABA3B-7DEA-47C3-A11A-03200576E24E}" srcOrd="0" destOrd="0" presId="urn:microsoft.com/office/officeart/2005/8/layout/vList2"/>
    <dgm:cxn modelId="{15412D26-8EF3-4D5F-B860-D709343710A1}" srcId="{027D5EA5-2E28-4E3A-AA0B-4CECC425F6CA}" destId="{6A33EF17-77F4-4C8F-A51B-827643CF2F89}" srcOrd="2" destOrd="0" parTransId="{2076CA18-1C26-4195-BC70-CFBF7F2AB2D6}" sibTransId="{0186E1D5-D832-49A3-8934-46F327D642D7}"/>
    <dgm:cxn modelId="{932D2851-6090-49EE-A0FF-CD1679079A1E}" srcId="{027D5EA5-2E28-4E3A-AA0B-4CECC425F6CA}" destId="{6B5F2250-8942-4E9F-8E43-7795234C706E}" srcOrd="4" destOrd="0" parTransId="{A3FAAD90-C729-46E5-8175-0FC2531AC61C}" sibTransId="{093245C5-8F13-4F51-B759-6506C43974F3}"/>
    <dgm:cxn modelId="{011012A6-A758-4FBA-948E-663519FB178C}" type="presOf" srcId="{A8BEF233-1776-49E7-BC69-48FA7A39C090}" destId="{292E6300-4925-453B-8849-177AF96CEC26}" srcOrd="0" destOrd="0" presId="urn:microsoft.com/office/officeart/2005/8/layout/vList2"/>
    <dgm:cxn modelId="{56128957-7E40-4AAF-BD28-2572BBE82AA4}" type="presOf" srcId="{027D5EA5-2E28-4E3A-AA0B-4CECC425F6CA}" destId="{8CF0F84D-0DA5-451A-9B4B-08410EE4253B}" srcOrd="0" destOrd="0" presId="urn:microsoft.com/office/officeart/2005/8/layout/vList2"/>
    <dgm:cxn modelId="{B66A7800-9261-4F27-BC3E-E7125850FF3C}" srcId="{027D5EA5-2E28-4E3A-AA0B-4CECC425F6CA}" destId="{771B26F5-956D-483F-BBB2-D1EBDEA48E01}" srcOrd="0" destOrd="0" parTransId="{506CBE4C-CC8A-4BCF-A086-A2088197ACDB}" sibTransId="{7F3B5AA5-CA55-403D-90D1-2C3445062BC4}"/>
    <dgm:cxn modelId="{54B05DE3-2CCF-49E0-8D69-F932C49A9EAA}" srcId="{027D5EA5-2E28-4E3A-AA0B-4CECC425F6CA}" destId="{A8BEF233-1776-49E7-BC69-48FA7A39C090}" srcOrd="1" destOrd="0" parTransId="{2CEBF04C-3280-4EF9-8B77-C17736FEE5D8}" sibTransId="{B8DE127D-B2EC-4720-825B-FDD6A9C962B2}"/>
    <dgm:cxn modelId="{488473E5-0737-4A09-BE3B-6B169CC8F158}" type="presOf" srcId="{6A33EF17-77F4-4C8F-A51B-827643CF2F89}" destId="{40DB0DAD-03E8-4C27-9BF1-0BD50DC1AB86}" srcOrd="0" destOrd="0" presId="urn:microsoft.com/office/officeart/2005/8/layout/vList2"/>
    <dgm:cxn modelId="{25809715-42E2-4BF2-9A0B-CB0B91DB54D2}" type="presOf" srcId="{6B5F2250-8942-4E9F-8E43-7795234C706E}" destId="{4C158ADC-4C90-4BAF-9C89-8366DA36987C}" srcOrd="0" destOrd="0" presId="urn:microsoft.com/office/officeart/2005/8/layout/vList2"/>
    <dgm:cxn modelId="{FF0C897A-D6A8-4D00-B29D-4374DA0C2371}" srcId="{027D5EA5-2E28-4E3A-AA0B-4CECC425F6CA}" destId="{F3FEF426-0633-4A24-B469-C4CF7178C4C4}" srcOrd="3" destOrd="0" parTransId="{115AB356-2D46-41A7-BD38-4AD3D5A16C93}" sibTransId="{9C68B99F-FC0C-4087-B28F-13B7AAF52D4B}"/>
    <dgm:cxn modelId="{10CAFC96-9AE0-483A-8ADC-90112E92E140}" type="presOf" srcId="{771B26F5-956D-483F-BBB2-D1EBDEA48E01}" destId="{332350B8-4DE6-4D5E-BACF-64EBE67387C2}" srcOrd="0" destOrd="0" presId="urn:microsoft.com/office/officeart/2005/8/layout/vList2"/>
    <dgm:cxn modelId="{E0EAAA81-846B-4E95-BFEF-49CCF1438085}" type="presParOf" srcId="{8CF0F84D-0DA5-451A-9B4B-08410EE4253B}" destId="{332350B8-4DE6-4D5E-BACF-64EBE67387C2}" srcOrd="0" destOrd="0" presId="urn:microsoft.com/office/officeart/2005/8/layout/vList2"/>
    <dgm:cxn modelId="{0285C90A-5405-4FC1-947A-5AD866457AB9}" type="presParOf" srcId="{8CF0F84D-0DA5-451A-9B4B-08410EE4253B}" destId="{62A0F338-01A4-465F-B3B2-F7760BF9A3A5}" srcOrd="1" destOrd="0" presId="urn:microsoft.com/office/officeart/2005/8/layout/vList2"/>
    <dgm:cxn modelId="{443B9716-B59F-41C8-900A-AF7FBC502B0C}" type="presParOf" srcId="{8CF0F84D-0DA5-451A-9B4B-08410EE4253B}" destId="{292E6300-4925-453B-8849-177AF96CEC26}" srcOrd="2" destOrd="0" presId="urn:microsoft.com/office/officeart/2005/8/layout/vList2"/>
    <dgm:cxn modelId="{98E83F9E-2215-4C38-B80E-975E2DB477AE}" type="presParOf" srcId="{8CF0F84D-0DA5-451A-9B4B-08410EE4253B}" destId="{99157B7D-0A7E-49BC-84BE-07F2C6B2F59E}" srcOrd="3" destOrd="0" presId="urn:microsoft.com/office/officeart/2005/8/layout/vList2"/>
    <dgm:cxn modelId="{168D991B-92B8-4B0D-B036-C556A822D85F}" type="presParOf" srcId="{8CF0F84D-0DA5-451A-9B4B-08410EE4253B}" destId="{40DB0DAD-03E8-4C27-9BF1-0BD50DC1AB86}" srcOrd="4" destOrd="0" presId="urn:microsoft.com/office/officeart/2005/8/layout/vList2"/>
    <dgm:cxn modelId="{5B13217A-C9EC-4E11-B679-84672DE83BAD}" type="presParOf" srcId="{8CF0F84D-0DA5-451A-9B4B-08410EE4253B}" destId="{8DE03833-217E-41FE-A501-0BB2FAA7F226}" srcOrd="5" destOrd="0" presId="urn:microsoft.com/office/officeart/2005/8/layout/vList2"/>
    <dgm:cxn modelId="{7C522E19-E980-49FA-A944-249612855A57}" type="presParOf" srcId="{8CF0F84D-0DA5-451A-9B4B-08410EE4253B}" destId="{87DABA3B-7DEA-47C3-A11A-03200576E24E}" srcOrd="6" destOrd="0" presId="urn:microsoft.com/office/officeart/2005/8/layout/vList2"/>
    <dgm:cxn modelId="{FE2361E8-2627-4A64-9C9A-4447FA81C28E}" type="presParOf" srcId="{8CF0F84D-0DA5-451A-9B4B-08410EE4253B}" destId="{EFC71B28-D99A-4628-8531-521A22E8759A}" srcOrd="7" destOrd="0" presId="urn:microsoft.com/office/officeart/2005/8/layout/vList2"/>
    <dgm:cxn modelId="{49962809-A09F-49F3-89E7-04FA721960C8}" type="presParOf" srcId="{8CF0F84D-0DA5-451A-9B4B-08410EE4253B}" destId="{4C158ADC-4C90-4BAF-9C89-8366DA36987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31849-12CD-4675-9870-B20404E693FE}">
      <dsp:nvSpPr>
        <dsp:cNvPr id="0" name=""/>
        <dsp:cNvSpPr/>
      </dsp:nvSpPr>
      <dsp:spPr>
        <a:xfrm>
          <a:off x="0" y="3146893"/>
          <a:ext cx="5649787" cy="516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/>
            <a:t>Uyarlama örneklerinin kaydedilmesi</a:t>
          </a:r>
        </a:p>
      </dsp:txBody>
      <dsp:txXfrm>
        <a:off x="0" y="3146893"/>
        <a:ext cx="5649787" cy="516274"/>
      </dsp:txXfrm>
    </dsp:sp>
    <dsp:sp modelId="{E40DC925-713A-4E9B-84A1-308DADA04030}">
      <dsp:nvSpPr>
        <dsp:cNvPr id="0" name=""/>
        <dsp:cNvSpPr/>
      </dsp:nvSpPr>
      <dsp:spPr>
        <a:xfrm rot="10800000">
          <a:off x="0" y="2360608"/>
          <a:ext cx="5649787" cy="79402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/>
            <a:t>Sürecin takibinin gerçekleştirilmesi </a:t>
          </a:r>
        </a:p>
      </dsp:txBody>
      <dsp:txXfrm rot="10800000">
        <a:off x="0" y="2360608"/>
        <a:ext cx="5649787" cy="515936"/>
      </dsp:txXfrm>
    </dsp:sp>
    <dsp:sp modelId="{4A829894-F35E-4793-8CF7-7280BCF73B66}">
      <dsp:nvSpPr>
        <dsp:cNvPr id="0" name=""/>
        <dsp:cNvSpPr/>
      </dsp:nvSpPr>
      <dsp:spPr>
        <a:xfrm rot="10800000">
          <a:off x="0" y="1574322"/>
          <a:ext cx="5649787" cy="79402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/>
            <a:t>Birimle uyarlama sürecinde işbirliğinde bulunması</a:t>
          </a:r>
        </a:p>
      </dsp:txBody>
      <dsp:txXfrm rot="10800000">
        <a:off x="0" y="1574322"/>
        <a:ext cx="5649787" cy="515936"/>
      </dsp:txXfrm>
    </dsp:sp>
    <dsp:sp modelId="{8DE62757-048F-4D22-B021-C74791CAB5C6}">
      <dsp:nvSpPr>
        <dsp:cNvPr id="0" name=""/>
        <dsp:cNvSpPr/>
      </dsp:nvSpPr>
      <dsp:spPr>
        <a:xfrm rot="10800000">
          <a:off x="0" y="788037"/>
          <a:ext cx="5649787" cy="79402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/>
            <a:t>Öğrencinin uyarlama taleplerinin alınması ve değerlendirilmesi</a:t>
          </a:r>
        </a:p>
      </dsp:txBody>
      <dsp:txXfrm rot="10800000">
        <a:off x="0" y="788037"/>
        <a:ext cx="5649787" cy="515936"/>
      </dsp:txXfrm>
    </dsp:sp>
    <dsp:sp modelId="{2BD4291F-495F-4483-A007-1F6676C4A56B}">
      <dsp:nvSpPr>
        <dsp:cNvPr id="0" name=""/>
        <dsp:cNvSpPr/>
      </dsp:nvSpPr>
      <dsp:spPr>
        <a:xfrm rot="10800000">
          <a:off x="0" y="1751"/>
          <a:ext cx="5649787" cy="794029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/>
            <a:t>Uyarlama talep eden öğrencinin bilgilerinin engelli öğrenci danışmanı tarafından iletilmesi</a:t>
          </a:r>
        </a:p>
      </dsp:txBody>
      <dsp:txXfrm rot="10800000">
        <a:off x="0" y="1751"/>
        <a:ext cx="5649787" cy="515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350B8-4DE6-4D5E-BACF-64EBE67387C2}">
      <dsp:nvSpPr>
        <dsp:cNvPr id="0" name=""/>
        <dsp:cNvSpPr/>
      </dsp:nvSpPr>
      <dsp:spPr>
        <a:xfrm>
          <a:off x="0" y="530862"/>
          <a:ext cx="5497380" cy="636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/>
            <a:t>Engelsiz Kampüs Birimi ile ilgili detaylı bilgi için engelsiz.mu.edu.tr adresini ziyaret edebilirsiniz. Bu sayfadan;</a:t>
          </a:r>
        </a:p>
      </dsp:txBody>
      <dsp:txXfrm>
        <a:off x="31070" y="561932"/>
        <a:ext cx="5435240" cy="574340"/>
      </dsp:txXfrm>
    </dsp:sp>
    <dsp:sp modelId="{292E6300-4925-453B-8849-177AF96CEC26}">
      <dsp:nvSpPr>
        <dsp:cNvPr id="0" name=""/>
        <dsp:cNvSpPr/>
      </dsp:nvSpPr>
      <dsp:spPr>
        <a:xfrm>
          <a:off x="0" y="1213422"/>
          <a:ext cx="5497380" cy="636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/>
            <a:t>Engelli öğrenci danışmanları listesine,</a:t>
          </a:r>
        </a:p>
      </dsp:txBody>
      <dsp:txXfrm>
        <a:off x="31070" y="1244492"/>
        <a:ext cx="5435240" cy="574340"/>
      </dsp:txXfrm>
    </dsp:sp>
    <dsp:sp modelId="{40DB0DAD-03E8-4C27-9BF1-0BD50DC1AB86}">
      <dsp:nvSpPr>
        <dsp:cNvPr id="0" name=""/>
        <dsp:cNvSpPr/>
      </dsp:nvSpPr>
      <dsp:spPr>
        <a:xfrm>
          <a:off x="0" y="1895982"/>
          <a:ext cx="5497380" cy="636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/>
            <a:t>Öğretim uyarlamalarına ilişkin bilgilendirici içeriklere, </a:t>
          </a:r>
        </a:p>
      </dsp:txBody>
      <dsp:txXfrm>
        <a:off x="31070" y="1927052"/>
        <a:ext cx="5435240" cy="574340"/>
      </dsp:txXfrm>
    </dsp:sp>
    <dsp:sp modelId="{87DABA3B-7DEA-47C3-A11A-03200576E24E}">
      <dsp:nvSpPr>
        <dsp:cNvPr id="0" name=""/>
        <dsp:cNvSpPr/>
      </dsp:nvSpPr>
      <dsp:spPr>
        <a:xfrm>
          <a:off x="0" y="2578542"/>
          <a:ext cx="5497380" cy="636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/>
            <a:t>İlgili belgelere ve formlara,</a:t>
          </a:r>
        </a:p>
      </dsp:txBody>
      <dsp:txXfrm>
        <a:off x="31070" y="2609612"/>
        <a:ext cx="5435240" cy="574340"/>
      </dsp:txXfrm>
    </dsp:sp>
    <dsp:sp modelId="{4C158ADC-4C90-4BAF-9C89-8366DA36987C}">
      <dsp:nvSpPr>
        <dsp:cNvPr id="0" name=""/>
        <dsp:cNvSpPr/>
      </dsp:nvSpPr>
      <dsp:spPr>
        <a:xfrm>
          <a:off x="0" y="3261102"/>
          <a:ext cx="5497380" cy="636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/>
            <a:t>Birim tarafından sunulan hizmetlere ve koşullarına ilişkin bilgilere ulaşabilirsiniz. </a:t>
          </a:r>
        </a:p>
      </dsp:txBody>
      <dsp:txXfrm>
        <a:off x="31070" y="3292172"/>
        <a:ext cx="5435240" cy="574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1197405"/>
            <a:ext cx="8094242" cy="167975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007033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0793" y="3029865"/>
            <a:ext cx="8094242" cy="763524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175"/>
            <a:ext cx="8246070" cy="763524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70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350110"/>
            <a:ext cx="8246070" cy="3417152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26844"/>
            <a:ext cx="625267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8012"/>
            <a:ext cx="6252670" cy="3576168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887" y="281175"/>
            <a:ext cx="8076896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70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5552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27917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5552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27917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5770" y="1197405"/>
            <a:ext cx="5040141" cy="1679755"/>
          </a:xfrm>
        </p:spPr>
        <p:txBody>
          <a:bodyPr>
            <a:normAutofit/>
          </a:bodyPr>
          <a:lstStyle/>
          <a:p>
            <a:r>
              <a:rPr lang="en-US" sz="2800" dirty="0" err="1"/>
              <a:t>Muğla</a:t>
            </a:r>
            <a:r>
              <a:rPr lang="en-US" sz="2800" dirty="0"/>
              <a:t> </a:t>
            </a:r>
            <a:r>
              <a:rPr lang="en-US" sz="2800" dirty="0" err="1"/>
              <a:t>Sıtkı</a:t>
            </a:r>
            <a:r>
              <a:rPr lang="en-US" sz="2800" dirty="0"/>
              <a:t> </a:t>
            </a:r>
            <a:r>
              <a:rPr lang="en-US" sz="2800" dirty="0" err="1"/>
              <a:t>Koçman</a:t>
            </a:r>
            <a:r>
              <a:rPr lang="en-US" sz="2800" dirty="0"/>
              <a:t> </a:t>
            </a:r>
            <a:r>
              <a:rPr lang="en-US" sz="2800" dirty="0" err="1"/>
              <a:t>Üniversitesi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err="1"/>
              <a:t>Engelsiz</a:t>
            </a:r>
            <a:r>
              <a:rPr lang="en-US" sz="2800" dirty="0"/>
              <a:t> </a:t>
            </a:r>
            <a:r>
              <a:rPr lang="en-US" sz="2800" dirty="0" err="1"/>
              <a:t>Kampüs</a:t>
            </a:r>
            <a:r>
              <a:rPr lang="en-US" sz="2800" dirty="0"/>
              <a:t> </a:t>
            </a:r>
            <a:r>
              <a:rPr lang="en-US" sz="2800" dirty="0" err="1"/>
              <a:t>Birimi</a:t>
            </a:r>
            <a:endParaRPr lang="en-US" sz="2800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Öğretim Elemanlarına Yönelik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Öğretim Elemanının Sorumlulukları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Engel durumuna göre, Birimin onayı ve öğretim elemanının bilgisi doğrultusunda, mevzuata aykırılık oluşturulmaması şartıyla engelli öğrenciler derste ses ve görüntü kaydı alabilir. </a:t>
            </a:r>
          </a:p>
          <a:p>
            <a:r>
              <a:rPr lang="tr-TR" dirty="0"/>
              <a:t>Öğretim elemanları, Birimin yönlendirmesi doğrultusunda, sınav, ödev ve projelerde öğrencinin gereksinimlerine göre uyarlama yapar.</a:t>
            </a:r>
          </a:p>
          <a:p>
            <a:r>
              <a:rPr lang="tr-TR" dirty="0"/>
              <a:t>Öğretim elemanları, öğrencilerin gereksinim duydukları öğretim uyarlamalarını gerçekleştirebilmek için, Birimin yönlendirmesi doğrultusunda, akademik bir uyarlama programı hazırlar ve uygularlar.</a:t>
            </a:r>
          </a:p>
        </p:txBody>
      </p:sp>
    </p:spTree>
    <p:extLst>
      <p:ext uri="{BB962C8B-B14F-4D97-AF65-F5344CB8AC3E}">
        <p14:creationId xmlns:p14="http://schemas.microsoft.com/office/powerpoint/2010/main" val="1205206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Öğretim Uyarlamaları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Engelsiz Kampüs Birimi bunların yanında, engeli olan öğrencilerin bağlı bulundukları akademik birimde görev yapan Engelli Öğrenci Danışmanları ile öğrencilerin gereksinim duyduğu öğretim uyarlamalarının gerçekleşmesini sağlamaktadır.</a:t>
            </a:r>
          </a:p>
        </p:txBody>
      </p:sp>
    </p:spTree>
    <p:extLst>
      <p:ext uri="{BB962C8B-B14F-4D97-AF65-F5344CB8AC3E}">
        <p14:creationId xmlns:p14="http://schemas.microsoft.com/office/powerpoint/2010/main" val="726861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555" y="128470"/>
            <a:ext cx="6871725" cy="916230"/>
          </a:xfrm>
        </p:spPr>
        <p:txBody>
          <a:bodyPr>
            <a:normAutofit fontScale="90000"/>
          </a:bodyPr>
          <a:lstStyle/>
          <a:p>
            <a:r>
              <a:rPr lang="tr-TR" dirty="0"/>
              <a:t>Öğretim Uyarlamalarına Yönelik Süreç </a:t>
            </a:r>
            <a:endParaRPr lang="en-US" dirty="0"/>
          </a:p>
        </p:txBody>
      </p:sp>
      <p:graphicFrame>
        <p:nvGraphicFramePr>
          <p:cNvPr id="6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0232229"/>
              </p:ext>
            </p:extLst>
          </p:nvPr>
        </p:nvGraphicFramePr>
        <p:xfrm>
          <a:off x="296260" y="1197405"/>
          <a:ext cx="5649787" cy="3664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5800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Öğretim Uyarlamaları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6260" y="1350110"/>
            <a:ext cx="6252670" cy="3576168"/>
          </a:xfrm>
        </p:spPr>
        <p:txBody>
          <a:bodyPr>
            <a:normAutofit/>
          </a:bodyPr>
          <a:lstStyle/>
          <a:p>
            <a:r>
              <a:rPr lang="tr-TR" sz="2400" dirty="0"/>
              <a:t>Öğretim uyarlama sürecinde detaylı bilgi için engelsiz.mu.edu.tr web sayfasında yer alan ‘MSKÜ El Rehberi’ ve ‘</a:t>
            </a:r>
            <a:r>
              <a:rPr lang="tr-TR" sz="2400" dirty="0" err="1"/>
              <a:t>Öğretimsel</a:t>
            </a:r>
            <a:r>
              <a:rPr lang="tr-TR" sz="2400" dirty="0"/>
              <a:t> Uyarlamalar’ seminer videosundan faydalanabilirsiniz.</a:t>
            </a:r>
          </a:p>
          <a:p>
            <a:r>
              <a:rPr lang="tr-TR" sz="2400" dirty="0"/>
              <a:t>Öğretim uyarlamalarına ilişkin sorularınız ve önerileriniz için birim temsilcilerimizle iletişime geçebilirsiniz. </a:t>
            </a:r>
          </a:p>
        </p:txBody>
      </p:sp>
    </p:spTree>
    <p:extLst>
      <p:ext uri="{BB962C8B-B14F-4D97-AF65-F5344CB8AC3E}">
        <p14:creationId xmlns:p14="http://schemas.microsoft.com/office/powerpoint/2010/main" val="3492828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946011"/>
              </p:ext>
            </p:extLst>
          </p:nvPr>
        </p:nvGraphicFramePr>
        <p:xfrm>
          <a:off x="296260" y="433880"/>
          <a:ext cx="5497380" cy="4428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6186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546887" y="1960930"/>
            <a:ext cx="8246070" cy="2276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Adres: </a:t>
            </a:r>
            <a:r>
              <a:rPr lang="tr-TR" dirty="0" smtClean="0"/>
              <a:t>Sıtkı Koçman Öğrenci Sarayı</a:t>
            </a:r>
          </a:p>
          <a:p>
            <a:pPr marL="0" indent="0">
              <a:buNone/>
            </a:pPr>
            <a:r>
              <a:rPr lang="tr-TR" smtClean="0"/>
              <a:t>Engelsiz Kampüs Birimi Ofisi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Telefon</a:t>
            </a:r>
            <a:r>
              <a:rPr lang="tr-TR" dirty="0"/>
              <a:t>: </a:t>
            </a:r>
            <a:r>
              <a:rPr lang="tr-TR" dirty="0" smtClean="0"/>
              <a:t>02522115574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e-posta: engelsizkampusbirimi@mu.edu.tr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902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245" y="281175"/>
            <a:ext cx="5802788" cy="91623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Engelsiz</a:t>
            </a:r>
            <a:r>
              <a:rPr lang="en-US" dirty="0"/>
              <a:t> </a:t>
            </a:r>
            <a:r>
              <a:rPr lang="en-US" dirty="0" err="1"/>
              <a:t>Kampüs</a:t>
            </a:r>
            <a:r>
              <a:rPr lang="en-US" dirty="0"/>
              <a:t> </a:t>
            </a:r>
            <a:r>
              <a:rPr lang="tr-TR" dirty="0" err="1"/>
              <a:t>B</a:t>
            </a:r>
            <a:r>
              <a:rPr lang="en-US" dirty="0" err="1"/>
              <a:t>iriminin</a:t>
            </a:r>
            <a:r>
              <a:rPr lang="en-US" dirty="0"/>
              <a:t> </a:t>
            </a:r>
            <a:r>
              <a:rPr lang="tr-TR" dirty="0" err="1"/>
              <a:t>A</a:t>
            </a:r>
            <a:r>
              <a:rPr lang="en-US" dirty="0" err="1"/>
              <a:t>macı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3" y="1502815"/>
            <a:ext cx="8246070" cy="3417152"/>
          </a:xfrm>
        </p:spPr>
        <p:txBody>
          <a:bodyPr/>
          <a:lstStyle/>
          <a:p>
            <a:r>
              <a:rPr lang="en-US" dirty="0" err="1"/>
              <a:t>Engelsiz</a:t>
            </a:r>
            <a:r>
              <a:rPr lang="en-US" dirty="0"/>
              <a:t> </a:t>
            </a:r>
            <a:r>
              <a:rPr lang="en-US" dirty="0" err="1"/>
              <a:t>Kampüs</a:t>
            </a:r>
            <a:r>
              <a:rPr lang="en-US" dirty="0"/>
              <a:t> </a:t>
            </a:r>
            <a:r>
              <a:rPr lang="en-US" dirty="0" err="1"/>
              <a:t>Birimi</a:t>
            </a:r>
            <a:r>
              <a:rPr lang="en-US" dirty="0"/>
              <a:t>, </a:t>
            </a:r>
            <a:r>
              <a:rPr lang="en-US" dirty="0" err="1"/>
              <a:t>üniversitemizde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gören</a:t>
            </a:r>
            <a:r>
              <a:rPr lang="en-US" dirty="0"/>
              <a:t> </a:t>
            </a:r>
            <a:r>
              <a:rPr lang="en-US" dirty="0" err="1"/>
              <a:t>engeli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öğrencilere</a:t>
            </a:r>
            <a:r>
              <a:rPr lang="en-US" dirty="0"/>
              <a:t> </a:t>
            </a:r>
            <a:r>
              <a:rPr lang="en-US" dirty="0" err="1"/>
              <a:t>gereksinim</a:t>
            </a:r>
            <a:r>
              <a:rPr lang="en-US" dirty="0"/>
              <a:t> </a:t>
            </a:r>
            <a:r>
              <a:rPr lang="en-US" dirty="0" err="1"/>
              <a:t>duydukları</a:t>
            </a:r>
            <a:r>
              <a:rPr lang="en-US" dirty="0"/>
              <a:t> </a:t>
            </a:r>
            <a:r>
              <a:rPr lang="en-US" dirty="0" err="1"/>
              <a:t>akademik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desteği</a:t>
            </a:r>
            <a:r>
              <a:rPr lang="en-US" dirty="0"/>
              <a:t> </a:t>
            </a:r>
            <a:r>
              <a:rPr lang="en-US" dirty="0" err="1"/>
              <a:t>sağlamaktadır</a:t>
            </a:r>
            <a:r>
              <a:rPr lang="en-US" dirty="0"/>
              <a:t>.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yanında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elemanlarına</a:t>
            </a:r>
            <a:r>
              <a:rPr lang="en-US" dirty="0"/>
              <a:t>, </a:t>
            </a:r>
            <a:r>
              <a:rPr lang="en-US" dirty="0" err="1"/>
              <a:t>engeli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öğrenciler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sağlamaktadır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053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655770" y="281175"/>
            <a:ext cx="5183735" cy="660954"/>
          </a:xfrm>
        </p:spPr>
        <p:txBody>
          <a:bodyPr>
            <a:normAutofit fontScale="90000"/>
          </a:bodyPr>
          <a:lstStyle/>
          <a:p>
            <a:r>
              <a:rPr lang="tr-TR" dirty="0"/>
              <a:t>2023-2024 Eğitim-Öğretim Yılı Engelli Öğrenci Sayıları</a:t>
            </a: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6912374"/>
              </p:ext>
            </p:extLst>
          </p:nvPr>
        </p:nvGraphicFramePr>
        <p:xfrm>
          <a:off x="457200" y="1349116"/>
          <a:ext cx="8229600" cy="3372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552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9F40F-CE94-60F5-E886-9AC9D9B2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26FE61-7D61-2B48-C2E2-2AAC9883B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8339"/>
            <a:ext cx="8229600" cy="660954"/>
          </a:xfrm>
        </p:spPr>
        <p:txBody>
          <a:bodyPr/>
          <a:lstStyle/>
          <a:p>
            <a:r>
              <a:rPr lang="tr-TR" dirty="0"/>
              <a:t>Öğrenci Sayıları (2024-2025)</a:t>
            </a:r>
          </a:p>
        </p:txBody>
      </p:sp>
      <p:graphicFrame>
        <p:nvGraphicFramePr>
          <p:cNvPr id="6" name="İçerik Yer Tutucusu 5">
            <a:extLst>
              <a:ext uri="{FF2B5EF4-FFF2-40B4-BE49-F238E27FC236}">
                <a16:creationId xmlns:a16="http://schemas.microsoft.com/office/drawing/2014/main" id="{ECCEC421-C446-5A52-FF2A-40AF3E85CB5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349116"/>
          <a:ext cx="8229600" cy="3372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964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418339"/>
            <a:ext cx="8229600" cy="660954"/>
          </a:xfrm>
        </p:spPr>
        <p:txBody>
          <a:bodyPr/>
          <a:lstStyle/>
          <a:p>
            <a:r>
              <a:rPr lang="tr-TR" dirty="0"/>
              <a:t>Öğrenci Sayıları (2025-2026)</a:t>
            </a: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49116"/>
          <a:ext cx="8229600" cy="3372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9847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906931-D98B-C4F7-2FDA-7DA58DEA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55" y="1825762"/>
            <a:ext cx="4822400" cy="756014"/>
          </a:xfrm>
        </p:spPr>
        <p:txBody>
          <a:bodyPr>
            <a:noAutofit/>
          </a:bodyPr>
          <a:lstStyle/>
          <a:p>
            <a:pPr algn="l">
              <a:lnSpc>
                <a:spcPct val="90000"/>
              </a:lnSpc>
            </a:pPr>
            <a:r>
              <a:rPr lang="tr-TR" sz="2400" dirty="0"/>
              <a:t>Engelli Öğrencilere Sunulan Hizmetler</a:t>
            </a:r>
            <a:br>
              <a:rPr lang="tr-TR" sz="2400" dirty="0"/>
            </a:br>
            <a:endParaRPr lang="tr-TR" sz="2400" dirty="0"/>
          </a:p>
        </p:txBody>
      </p:sp>
      <p:pic>
        <p:nvPicPr>
          <p:cNvPr id="7" name="Resim 6" descr="giyim, iç mekan, mobilya, kişi, şahıs içeren bir resim&#10;&#10;Açıklama otomatik olarak oluşturuldu">
            <a:extLst>
              <a:ext uri="{FF2B5EF4-FFF2-40B4-BE49-F238E27FC236}">
                <a16:creationId xmlns:a16="http://schemas.microsoft.com/office/drawing/2014/main" id="{9358ED5B-9209-A019-8F45-749F7424BB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4" r="-3" b="21870"/>
          <a:stretch/>
        </p:blipFill>
        <p:spPr>
          <a:xfrm>
            <a:off x="2355573" y="1"/>
            <a:ext cx="4216942" cy="1979054"/>
          </a:xfrm>
          <a:custGeom>
            <a:avLst/>
            <a:gdLst/>
            <a:ahLst/>
            <a:cxnLst/>
            <a:rect l="l" t="t" r="r" b="b"/>
            <a:pathLst>
              <a:path w="6128560" h="2876195">
                <a:moveTo>
                  <a:pt x="1787800" y="2026573"/>
                </a:moveTo>
                <a:cubicBezTo>
                  <a:pt x="1914960" y="2026573"/>
                  <a:pt x="2018044" y="2129657"/>
                  <a:pt x="2018044" y="2256817"/>
                </a:cubicBezTo>
                <a:cubicBezTo>
                  <a:pt x="2018044" y="2383977"/>
                  <a:pt x="1914960" y="2487061"/>
                  <a:pt x="1787800" y="2487061"/>
                </a:cubicBezTo>
                <a:cubicBezTo>
                  <a:pt x="1660640" y="2487061"/>
                  <a:pt x="1557556" y="2383977"/>
                  <a:pt x="1557556" y="2256817"/>
                </a:cubicBezTo>
                <a:cubicBezTo>
                  <a:pt x="1557556" y="2129657"/>
                  <a:pt x="1660640" y="2026573"/>
                  <a:pt x="1787800" y="2026573"/>
                </a:cubicBezTo>
                <a:close/>
                <a:moveTo>
                  <a:pt x="4492424" y="1971922"/>
                </a:moveTo>
                <a:cubicBezTo>
                  <a:pt x="4723594" y="1971922"/>
                  <a:pt x="4910994" y="2159322"/>
                  <a:pt x="4910994" y="2390492"/>
                </a:cubicBezTo>
                <a:cubicBezTo>
                  <a:pt x="4910994" y="2621662"/>
                  <a:pt x="4723594" y="2809062"/>
                  <a:pt x="4492424" y="2809062"/>
                </a:cubicBezTo>
                <a:cubicBezTo>
                  <a:pt x="4261254" y="2809062"/>
                  <a:pt x="4073854" y="2621662"/>
                  <a:pt x="4073854" y="2390492"/>
                </a:cubicBezTo>
                <a:cubicBezTo>
                  <a:pt x="4073854" y="2159322"/>
                  <a:pt x="4261254" y="1971922"/>
                  <a:pt x="4492424" y="1971922"/>
                </a:cubicBezTo>
                <a:close/>
                <a:moveTo>
                  <a:pt x="183242" y="0"/>
                </a:moveTo>
                <a:lnTo>
                  <a:pt x="5706666" y="0"/>
                </a:lnTo>
                <a:lnTo>
                  <a:pt x="5693588" y="65459"/>
                </a:lnTo>
                <a:cubicBezTo>
                  <a:pt x="5691144" y="139844"/>
                  <a:pt x="5712962" y="215633"/>
                  <a:pt x="5758052" y="289009"/>
                </a:cubicBezTo>
                <a:cubicBezTo>
                  <a:pt x="5857302" y="450071"/>
                  <a:pt x="5972939" y="603229"/>
                  <a:pt x="6054386" y="772776"/>
                </a:cubicBezTo>
                <a:cubicBezTo>
                  <a:pt x="6200306" y="1075183"/>
                  <a:pt x="6141322" y="1372931"/>
                  <a:pt x="5784342" y="1581079"/>
                </a:cubicBezTo>
                <a:cubicBezTo>
                  <a:pt x="5491252" y="1751792"/>
                  <a:pt x="5179778" y="1758447"/>
                  <a:pt x="4855158" y="1725836"/>
                </a:cubicBezTo>
                <a:cubicBezTo>
                  <a:pt x="4574465" y="1697716"/>
                  <a:pt x="4272225" y="1675919"/>
                  <a:pt x="4038120" y="1845134"/>
                </a:cubicBezTo>
                <a:cubicBezTo>
                  <a:pt x="3848689" y="1982236"/>
                  <a:pt x="3717078" y="2199702"/>
                  <a:pt x="3561590" y="2383144"/>
                </a:cubicBezTo>
                <a:cubicBezTo>
                  <a:pt x="3463506" y="2498781"/>
                  <a:pt x="3377151" y="2625568"/>
                  <a:pt x="3270914" y="2732554"/>
                </a:cubicBezTo>
                <a:cubicBezTo>
                  <a:pt x="2999288" y="3007174"/>
                  <a:pt x="2535737" y="2842535"/>
                  <a:pt x="2390067" y="2617914"/>
                </a:cubicBezTo>
                <a:cubicBezTo>
                  <a:pt x="2325508" y="2518082"/>
                  <a:pt x="2298554" y="2387885"/>
                  <a:pt x="2278088" y="2267505"/>
                </a:cubicBezTo>
                <a:cubicBezTo>
                  <a:pt x="2217857" y="1914933"/>
                  <a:pt x="1848646" y="1807115"/>
                  <a:pt x="1580182" y="1884817"/>
                </a:cubicBezTo>
                <a:cubicBezTo>
                  <a:pt x="799167" y="2111435"/>
                  <a:pt x="250009" y="1713273"/>
                  <a:pt x="43025" y="1034086"/>
                </a:cubicBezTo>
                <a:cubicBezTo>
                  <a:pt x="7502" y="918197"/>
                  <a:pt x="13990" y="789083"/>
                  <a:pt x="1012" y="665790"/>
                </a:cubicBezTo>
                <a:cubicBezTo>
                  <a:pt x="-6267" y="431976"/>
                  <a:pt x="23588" y="210965"/>
                  <a:pt x="161580" y="25384"/>
                </a:cubicBezTo>
                <a:close/>
              </a:path>
            </a:pathLst>
          </a:cu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1DB2A2-1BFF-30DE-470D-6797220B7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2" y="2724455"/>
            <a:ext cx="4821953" cy="2029891"/>
          </a:xfrm>
        </p:spPr>
        <p:txBody>
          <a:bodyPr anchor="t">
            <a:normAutofit fontScale="92500" lnSpcReduction="10000"/>
          </a:bodyPr>
          <a:lstStyle/>
          <a:p>
            <a:r>
              <a:rPr lang="tr-TR" sz="2000" dirty="0"/>
              <a:t>Engelsiz Etüt</a:t>
            </a:r>
          </a:p>
          <a:p>
            <a:r>
              <a:rPr lang="tr-TR" sz="2000" dirty="0"/>
              <a:t>Engelsiz Not Tutucu</a:t>
            </a:r>
          </a:p>
          <a:p>
            <a:r>
              <a:rPr lang="tr-TR" sz="2000" dirty="0"/>
              <a:t>Engelsiz Kitap Okuyucu</a:t>
            </a:r>
          </a:p>
          <a:p>
            <a:r>
              <a:rPr lang="tr-TR" sz="2000" dirty="0"/>
              <a:t>Engelsiz Sosyal Destek</a:t>
            </a:r>
          </a:p>
          <a:p>
            <a:r>
              <a:rPr lang="tr-TR" sz="2000" dirty="0"/>
              <a:t>Gönüllü Akran Programı</a:t>
            </a:r>
          </a:p>
          <a:p>
            <a:r>
              <a:rPr lang="tr-TR" sz="2000" dirty="0"/>
              <a:t>Öğretim Uyarlamaları</a:t>
            </a:r>
          </a:p>
        </p:txBody>
      </p:sp>
      <p:pic>
        <p:nvPicPr>
          <p:cNvPr id="5" name="Resim 4" descr="iç mekan, duvar, kişisel bilgisayar, kişi, şahıs içeren bir resim&#10;&#10;Açıklama otomatik olarak oluşturuldu">
            <a:extLst>
              <a:ext uri="{FF2B5EF4-FFF2-40B4-BE49-F238E27FC236}">
                <a16:creationId xmlns:a16="http://schemas.microsoft.com/office/drawing/2014/main" id="{84155960-C815-3B2E-DFEB-E02FF8B878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" r="-2" b="-2"/>
          <a:stretch/>
        </p:blipFill>
        <p:spPr>
          <a:xfrm>
            <a:off x="5649219" y="17633"/>
            <a:ext cx="3494781" cy="4594034"/>
          </a:xfrm>
          <a:custGeom>
            <a:avLst/>
            <a:gdLst/>
            <a:ahLst/>
            <a:cxnLst/>
            <a:rect l="l" t="t" r="r" b="b"/>
            <a:pathLst>
              <a:path w="4659708" h="6125379">
                <a:moveTo>
                  <a:pt x="3991035" y="0"/>
                </a:moveTo>
                <a:lnTo>
                  <a:pt x="4659708" y="0"/>
                </a:lnTo>
                <a:lnTo>
                  <a:pt x="4659708" y="6125379"/>
                </a:lnTo>
                <a:lnTo>
                  <a:pt x="4584741" y="6125379"/>
                </a:lnTo>
                <a:lnTo>
                  <a:pt x="4583792" y="6125228"/>
                </a:lnTo>
                <a:cubicBezTo>
                  <a:pt x="4547382" y="6117064"/>
                  <a:pt x="4512224" y="6106724"/>
                  <a:pt x="4478929" y="6094292"/>
                </a:cubicBezTo>
                <a:cubicBezTo>
                  <a:pt x="3962303" y="5901227"/>
                  <a:pt x="4000007" y="5245492"/>
                  <a:pt x="3604289" y="5176992"/>
                </a:cubicBezTo>
                <a:cubicBezTo>
                  <a:pt x="3238637" y="5113695"/>
                  <a:pt x="3028104" y="5643239"/>
                  <a:pt x="2675047" y="5554101"/>
                </a:cubicBezTo>
                <a:cubicBezTo>
                  <a:pt x="2336372" y="5468539"/>
                  <a:pt x="2317521" y="4929894"/>
                  <a:pt x="1995747" y="4906735"/>
                </a:cubicBezTo>
                <a:cubicBezTo>
                  <a:pt x="1852737" y="4896498"/>
                  <a:pt x="1737028" y="4992867"/>
                  <a:pt x="1588817" y="5116783"/>
                </a:cubicBezTo>
                <a:cubicBezTo>
                  <a:pt x="1264931" y="5387608"/>
                  <a:pt x="1247949" y="5655103"/>
                  <a:pt x="1033108" y="5796976"/>
                </a:cubicBezTo>
                <a:cubicBezTo>
                  <a:pt x="734818" y="5993940"/>
                  <a:pt x="199422" y="5860680"/>
                  <a:pt x="53974" y="5531269"/>
                </a:cubicBezTo>
                <a:cubicBezTo>
                  <a:pt x="-71973" y="5246141"/>
                  <a:pt x="28541" y="4875370"/>
                  <a:pt x="292541" y="4705627"/>
                </a:cubicBezTo>
                <a:cubicBezTo>
                  <a:pt x="480242" y="4584881"/>
                  <a:pt x="703777" y="4632496"/>
                  <a:pt x="1024982" y="4512401"/>
                </a:cubicBezTo>
                <a:cubicBezTo>
                  <a:pt x="1066180" y="4497043"/>
                  <a:pt x="1740847" y="4238325"/>
                  <a:pt x="1726709" y="3951735"/>
                </a:cubicBezTo>
                <a:cubicBezTo>
                  <a:pt x="1718583" y="3779553"/>
                  <a:pt x="1476928" y="3653525"/>
                  <a:pt x="1311166" y="3566907"/>
                </a:cubicBezTo>
                <a:cubicBezTo>
                  <a:pt x="868078" y="3335409"/>
                  <a:pt x="743187" y="3269185"/>
                  <a:pt x="693620" y="3106916"/>
                </a:cubicBezTo>
                <a:cubicBezTo>
                  <a:pt x="644055" y="2944648"/>
                  <a:pt x="726123" y="2719163"/>
                  <a:pt x="876365" y="2616213"/>
                </a:cubicBezTo>
                <a:cubicBezTo>
                  <a:pt x="1112007" y="2454432"/>
                  <a:pt x="1346431" y="2708275"/>
                  <a:pt x="1716227" y="2567459"/>
                </a:cubicBezTo>
                <a:cubicBezTo>
                  <a:pt x="1764981" y="2548851"/>
                  <a:pt x="2073753" y="2430136"/>
                  <a:pt x="2119175" y="2191650"/>
                </a:cubicBezTo>
                <a:cubicBezTo>
                  <a:pt x="2177598" y="1886127"/>
                  <a:pt x="1795289" y="1751161"/>
                  <a:pt x="1796345" y="1381284"/>
                </a:cubicBezTo>
                <a:cubicBezTo>
                  <a:pt x="1797158" y="1119072"/>
                  <a:pt x="1992578" y="831589"/>
                  <a:pt x="2238297" y="724086"/>
                </a:cubicBezTo>
                <a:cubicBezTo>
                  <a:pt x="2627025" y="554018"/>
                  <a:pt x="2895251" y="942422"/>
                  <a:pt x="3366778" y="782754"/>
                </a:cubicBezTo>
                <a:cubicBezTo>
                  <a:pt x="3696434" y="671190"/>
                  <a:pt x="3874384" y="376474"/>
                  <a:pt x="3888522" y="352097"/>
                </a:cubicBezTo>
                <a:cubicBezTo>
                  <a:pt x="3939084" y="265641"/>
                  <a:pt x="3964725" y="183151"/>
                  <a:pt x="3978625" y="10444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66489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/>
              <a:t>Engelsiz Gönüllü Programı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2" y="1200150"/>
            <a:ext cx="3814880" cy="3814880"/>
          </a:xfrm>
        </p:spPr>
      </p:pic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410" y="1200150"/>
            <a:ext cx="3664920" cy="3878943"/>
          </a:xfrm>
        </p:spPr>
      </p:pic>
    </p:spTree>
    <p:extLst>
      <p:ext uri="{BB962C8B-B14F-4D97-AF65-F5344CB8AC3E}">
        <p14:creationId xmlns:p14="http://schemas.microsoft.com/office/powerpoint/2010/main" val="2274876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03064" y="281175"/>
            <a:ext cx="5200205" cy="76352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Birimde Sunulan Hizmetlerden Yararlanma 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9606" y="1655520"/>
            <a:ext cx="7940660" cy="3206805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Öğrencilerin %20 engel raporunun bulunması ve Engelsiz Kampus Birimi’ne kayıt olması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1642851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Öğretim Elemanının Sorumlulukları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Öğretim elemanları tarafından sözlü veya hazırlanan ders izlenceleri ile ilk derste, öğrencilerden herhangi bir öğretim uyarlamasına gereksinim duyan öğrencilerin Birime başvurarak talepte bulunabilecekleri bilgisi verilir. </a:t>
            </a:r>
          </a:p>
          <a:p>
            <a:r>
              <a:rPr lang="tr-TR" dirty="0"/>
              <a:t>Öğretim elemanları, Birim aracılığı ile gönderilen öğrenci bilgilerini gizli tutmak ile yükümlüdürler.</a:t>
            </a:r>
          </a:p>
          <a:p>
            <a:r>
              <a:rPr lang="tr-TR" dirty="0"/>
              <a:t>Öğretim elemanları, öğrencinin gereksinim duyduğu öğretim uyarlamaları için Birim ile işbirliği yapar ve hizmet içi eğitim alırlar.</a:t>
            </a:r>
          </a:p>
          <a:p>
            <a:r>
              <a:rPr lang="tr-TR" dirty="0"/>
              <a:t>Öğretim elemanının ve Birimin bilgisi doğrultusunda engelli öğrenciler derste not tutucu bulundurabilir.</a:t>
            </a:r>
          </a:p>
        </p:txBody>
      </p:sp>
    </p:spTree>
    <p:extLst>
      <p:ext uri="{BB962C8B-B14F-4D97-AF65-F5344CB8AC3E}">
        <p14:creationId xmlns:p14="http://schemas.microsoft.com/office/powerpoint/2010/main" val="597519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</Words>
  <Application>Microsoft Office PowerPoint</Application>
  <PresentationFormat>Ekran Gösterisi (16:9)</PresentationFormat>
  <Paragraphs>47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Muğla Sıtkı Koçman Üniversitesi Engelsiz Kampüs Birimi</vt:lpstr>
      <vt:lpstr>Engelsiz Kampüs Biriminin Amacı</vt:lpstr>
      <vt:lpstr>2023-2024 Eğitim-Öğretim Yılı Engelli Öğrenci Sayıları</vt:lpstr>
      <vt:lpstr>Öğrenci Sayıları (2024-2025)</vt:lpstr>
      <vt:lpstr>Öğrenci Sayıları (2025-2026)</vt:lpstr>
      <vt:lpstr>Engelli Öğrencilere Sunulan Hizmetler </vt:lpstr>
      <vt:lpstr>Engelsiz Gönüllü Programı</vt:lpstr>
      <vt:lpstr>Birimde Sunulan Hizmetlerden Yararlanma </vt:lpstr>
      <vt:lpstr>Öğretim Elemanının Sorumlulukları</vt:lpstr>
      <vt:lpstr>Öğretim Elemanının Sorumlulukları</vt:lpstr>
      <vt:lpstr>Öğretim Uyarlamaları</vt:lpstr>
      <vt:lpstr>Öğretim Uyarlamalarına Yönelik Süreç </vt:lpstr>
      <vt:lpstr>Öğretim Uyarlamaları</vt:lpstr>
      <vt:lpstr>PowerPoint Sunusu</vt:lpstr>
      <vt:lpstr>İletişim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2017-08-01T15:40:51Z</dcterms:created>
  <dcterms:modified xsi:type="dcterms:W3CDTF">2026-08-04T09:14:02Z</dcterms:modified>
</cp:coreProperties>
</file>